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3"/>
    <p:sldMasterId id="2147483649" r:id="rId4"/>
  </p:sldMasterIdLst>
  <p:notesMasterIdLst>
    <p:notesMasterId r:id="rId21"/>
  </p:notesMasterIdLst>
  <p:handoutMasterIdLst>
    <p:handoutMasterId r:id="rId22"/>
  </p:handoutMasterIdLst>
  <p:sldIdLst>
    <p:sldId id="256" r:id="rId5"/>
    <p:sldId id="327" r:id="rId6"/>
    <p:sldId id="332" r:id="rId7"/>
    <p:sldId id="333" r:id="rId8"/>
    <p:sldId id="335" r:id="rId9"/>
    <p:sldId id="341" r:id="rId10"/>
    <p:sldId id="346" r:id="rId11"/>
    <p:sldId id="342" r:id="rId12"/>
    <p:sldId id="343" r:id="rId13"/>
    <p:sldId id="334" r:id="rId14"/>
    <p:sldId id="344" r:id="rId15"/>
    <p:sldId id="336" r:id="rId16"/>
    <p:sldId id="337" r:id="rId17"/>
    <p:sldId id="338" r:id="rId18"/>
    <p:sldId id="339" r:id="rId19"/>
    <p:sldId id="263" r:id="rId20"/>
  </p:sldIdLst>
  <p:sldSz cx="9906000" cy="6858000" type="A4"/>
  <p:notesSz cx="7086600" cy="10221913"/>
  <p:defaultTextStyle>
    <a:defPPr>
      <a:defRPr lang="en-GB"/>
    </a:defPPr>
    <a:lvl1pPr algn="l" defTabSz="449263" rtl="0" eaLnBrk="0" fontAlgn="base" hangingPunct="0"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bg1"/>
        </a:solidFill>
        <a:latin typeface="Arial" charset="0"/>
        <a:ea typeface="Arial Unicode MS" pitchFamily="34" charset="-128"/>
        <a:cs typeface="Arial Unicode MS" pitchFamily="34" charset="-128"/>
      </a:defRPr>
    </a:lvl1pPr>
    <a:lvl2pPr marL="457200" algn="l" defTabSz="449263" rtl="0" eaLnBrk="0" fontAlgn="base" hangingPunct="0"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bg1"/>
        </a:solidFill>
        <a:latin typeface="Arial" charset="0"/>
        <a:ea typeface="Arial Unicode MS" pitchFamily="34" charset="-128"/>
        <a:cs typeface="Arial Unicode MS" pitchFamily="34" charset="-128"/>
      </a:defRPr>
    </a:lvl2pPr>
    <a:lvl3pPr marL="914400" algn="l" defTabSz="449263" rtl="0" eaLnBrk="0" fontAlgn="base" hangingPunct="0"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bg1"/>
        </a:solidFill>
        <a:latin typeface="Arial" charset="0"/>
        <a:ea typeface="Arial Unicode MS" pitchFamily="34" charset="-128"/>
        <a:cs typeface="Arial Unicode MS" pitchFamily="34" charset="-128"/>
      </a:defRPr>
    </a:lvl3pPr>
    <a:lvl4pPr marL="1371600" algn="l" defTabSz="449263" rtl="0" eaLnBrk="0" fontAlgn="base" hangingPunct="0"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bg1"/>
        </a:solidFill>
        <a:latin typeface="Arial" charset="0"/>
        <a:ea typeface="Arial Unicode MS" pitchFamily="34" charset="-128"/>
        <a:cs typeface="Arial Unicode MS" pitchFamily="34" charset="-128"/>
      </a:defRPr>
    </a:lvl4pPr>
    <a:lvl5pPr marL="1828800" algn="l" defTabSz="449263" rtl="0" eaLnBrk="0" fontAlgn="base" hangingPunct="0"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bg1"/>
        </a:solidFill>
        <a:latin typeface="Arial" charset="0"/>
        <a:ea typeface="Arial Unicode MS" pitchFamily="34" charset="-128"/>
        <a:cs typeface="Arial Unicode MS" pitchFamily="34" charset="-128"/>
      </a:defRPr>
    </a:lvl5pPr>
    <a:lvl6pPr marL="2286000" algn="l" defTabSz="914400" rtl="0" eaLnBrk="1" latinLnBrk="0" hangingPunct="1">
      <a:defRPr kern="1200">
        <a:solidFill>
          <a:schemeClr val="bg1"/>
        </a:solidFill>
        <a:latin typeface="Arial" charset="0"/>
        <a:ea typeface="Arial Unicode MS" pitchFamily="34" charset="-128"/>
        <a:cs typeface="Arial Unicode MS" pitchFamily="34" charset="-128"/>
      </a:defRPr>
    </a:lvl6pPr>
    <a:lvl7pPr marL="2743200" algn="l" defTabSz="914400" rtl="0" eaLnBrk="1" latinLnBrk="0" hangingPunct="1">
      <a:defRPr kern="1200">
        <a:solidFill>
          <a:schemeClr val="bg1"/>
        </a:solidFill>
        <a:latin typeface="Arial" charset="0"/>
        <a:ea typeface="Arial Unicode MS" pitchFamily="34" charset="-128"/>
        <a:cs typeface="Arial Unicode MS" pitchFamily="34" charset="-128"/>
      </a:defRPr>
    </a:lvl7pPr>
    <a:lvl8pPr marL="3200400" algn="l" defTabSz="914400" rtl="0" eaLnBrk="1" latinLnBrk="0" hangingPunct="1">
      <a:defRPr kern="1200">
        <a:solidFill>
          <a:schemeClr val="bg1"/>
        </a:solidFill>
        <a:latin typeface="Arial" charset="0"/>
        <a:ea typeface="Arial Unicode MS" pitchFamily="34" charset="-128"/>
        <a:cs typeface="Arial Unicode MS" pitchFamily="34" charset="-128"/>
      </a:defRPr>
    </a:lvl8pPr>
    <a:lvl9pPr marL="3657600" algn="l" defTabSz="914400" rtl="0" eaLnBrk="1" latinLnBrk="0" hangingPunct="1">
      <a:defRPr kern="1200">
        <a:solidFill>
          <a:schemeClr val="bg1"/>
        </a:solidFill>
        <a:latin typeface="Arial" charset="0"/>
        <a:ea typeface="Arial Unicode MS" pitchFamily="34" charset="-128"/>
        <a:cs typeface="Arial Unicode MS" pitchFamily="34" charset="-128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12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0">
          <p15:clr>
            <a:srgbClr val="A4A3A4"/>
          </p15:clr>
        </p15:guide>
        <p15:guide id="2" pos="2232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00FF"/>
    <a:srgbClr val="57DB7F"/>
    <a:srgbClr val="57FF7F"/>
    <a:srgbClr val="BEFF5B"/>
    <a:srgbClr val="92D00A"/>
    <a:srgbClr val="BEFF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646" autoAdjust="0"/>
    <p:restoredTop sz="94966" autoAdjust="0"/>
  </p:normalViewPr>
  <p:slideViewPr>
    <p:cSldViewPr>
      <p:cViewPr varScale="1">
        <p:scale>
          <a:sx n="121" d="100"/>
          <a:sy n="121" d="100"/>
        </p:scale>
        <p:origin x="2184" y="184"/>
      </p:cViewPr>
      <p:guideLst>
        <p:guide orient="horz" pos="2160"/>
        <p:guide pos="31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3220"/>
        <p:guide pos="2232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slideMaster" Target="slideMasters/slideMaster1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022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8902" tIns="49451" rIns="98902" bIns="49451" numCol="1" anchor="t" anchorCtr="0" compatLnSpc="1">
            <a:prstTxWarp prst="textNoShape">
              <a:avLst/>
            </a:prstTxWarp>
          </a:bodyPr>
          <a:lstStyle>
            <a:lvl1pPr defTabSz="485775">
              <a:defRPr sz="1300" smtClean="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8739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14788" y="0"/>
            <a:ext cx="307022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8902" tIns="49451" rIns="98902" bIns="49451" numCol="1" anchor="t" anchorCtr="0" compatLnSpc="1">
            <a:prstTxWarp prst="textNoShape">
              <a:avLst/>
            </a:prstTxWarp>
          </a:bodyPr>
          <a:lstStyle>
            <a:lvl1pPr algn="r" defTabSz="485775">
              <a:defRPr sz="1300" smtClean="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8739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09150"/>
            <a:ext cx="307022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8902" tIns="49451" rIns="98902" bIns="49451" numCol="1" anchor="b" anchorCtr="0" compatLnSpc="1">
            <a:prstTxWarp prst="textNoShape">
              <a:avLst/>
            </a:prstTxWarp>
          </a:bodyPr>
          <a:lstStyle>
            <a:lvl1pPr defTabSz="485775">
              <a:defRPr sz="1300" smtClean="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8739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14788" y="9709150"/>
            <a:ext cx="307022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8902" tIns="49451" rIns="98902" bIns="49451" numCol="1" anchor="b" anchorCtr="0" compatLnSpc="1">
            <a:prstTxWarp prst="textNoShape">
              <a:avLst/>
            </a:prstTxWarp>
          </a:bodyPr>
          <a:lstStyle>
            <a:lvl1pPr algn="r" defTabSz="485775">
              <a:defRPr sz="1300" smtClean="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9CBFC2FC-AB15-4A86-A090-42EA9D9D810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51747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AutoShape 1"/>
          <p:cNvSpPr>
            <a:spLocks noChangeArrowheads="1"/>
          </p:cNvSpPr>
          <p:nvPr/>
        </p:nvSpPr>
        <p:spPr bwMode="auto">
          <a:xfrm>
            <a:off x="0" y="0"/>
            <a:ext cx="7086600" cy="10221913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3068638" cy="509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7344" tIns="50619" rIns="97344" bIns="50619" numCol="1" anchor="t" anchorCtr="0" compatLnSpc="1">
            <a:prstTxWarp prst="textNoShape">
              <a:avLst/>
            </a:prstTxWarp>
          </a:bodyPr>
          <a:lstStyle>
            <a:lvl1pPr defTabSz="485775" eaLnBrk="1">
              <a:buSzPct val="45000"/>
              <a:buFont typeface="Wingdings" pitchFamily="2" charset="2"/>
              <a:buNone/>
              <a:tabLst>
                <a:tab pos="782638" algn="l"/>
                <a:tab pos="1565275" algn="l"/>
                <a:tab pos="2349500" algn="l"/>
                <a:tab pos="3132138" algn="l"/>
              </a:tabLst>
              <a:defRPr sz="1300" smtClean="0">
                <a:solidFill>
                  <a:srgbClr val="000000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4014788" y="0"/>
            <a:ext cx="3068637" cy="509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7344" tIns="50619" rIns="97344" bIns="50619" numCol="1" anchor="t" anchorCtr="0" compatLnSpc="1">
            <a:prstTxWarp prst="textNoShape">
              <a:avLst/>
            </a:prstTxWarp>
          </a:bodyPr>
          <a:lstStyle>
            <a:lvl1pPr algn="r" defTabSz="485775" eaLnBrk="1">
              <a:buSzPct val="45000"/>
              <a:buFont typeface="Wingdings" pitchFamily="2" charset="2"/>
              <a:buNone/>
              <a:tabLst>
                <a:tab pos="782638" algn="l"/>
                <a:tab pos="1565275" algn="l"/>
                <a:tab pos="2349500" algn="l"/>
                <a:tab pos="3132138" algn="l"/>
              </a:tabLst>
              <a:defRPr sz="1300" smtClean="0">
                <a:solidFill>
                  <a:srgbClr val="000000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173" name="Rectangle 4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776288" y="766763"/>
            <a:ext cx="5532437" cy="3830637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/>
          </p:nvPr>
        </p:nvSpPr>
        <p:spPr bwMode="auto">
          <a:xfrm>
            <a:off x="708025" y="4856163"/>
            <a:ext cx="5668963" cy="4597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7344" tIns="50619" rIns="97344" bIns="50619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noProof="0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/>
          </p:nvPr>
        </p:nvSpPr>
        <p:spPr bwMode="auto">
          <a:xfrm>
            <a:off x="0" y="9709150"/>
            <a:ext cx="3068638" cy="509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7344" tIns="50619" rIns="97344" bIns="50619" numCol="1" anchor="b" anchorCtr="0" compatLnSpc="1">
            <a:prstTxWarp prst="textNoShape">
              <a:avLst/>
            </a:prstTxWarp>
          </a:bodyPr>
          <a:lstStyle>
            <a:lvl1pPr defTabSz="485775" eaLnBrk="1">
              <a:buSzPct val="45000"/>
              <a:buFont typeface="Wingdings" pitchFamily="2" charset="2"/>
              <a:buNone/>
              <a:tabLst>
                <a:tab pos="782638" algn="l"/>
                <a:tab pos="1565275" algn="l"/>
                <a:tab pos="2349500" algn="l"/>
                <a:tab pos="3132138" algn="l"/>
              </a:tabLst>
              <a:defRPr sz="1300" smtClean="0">
                <a:solidFill>
                  <a:srgbClr val="000000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/>
          </p:nvPr>
        </p:nvSpPr>
        <p:spPr bwMode="auto">
          <a:xfrm>
            <a:off x="4014788" y="9709150"/>
            <a:ext cx="3068637" cy="509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7344" tIns="50619" rIns="97344" bIns="50619" numCol="1" anchor="b" anchorCtr="0" compatLnSpc="1">
            <a:prstTxWarp prst="textNoShape">
              <a:avLst/>
            </a:prstTxWarp>
          </a:bodyPr>
          <a:lstStyle>
            <a:lvl1pPr algn="r" defTabSz="485775" eaLnBrk="1">
              <a:buSzPct val="45000"/>
              <a:buFont typeface="Wingdings" pitchFamily="2" charset="2"/>
              <a:buNone/>
              <a:tabLst>
                <a:tab pos="782638" algn="l"/>
                <a:tab pos="1565275" algn="l"/>
                <a:tab pos="2349500" algn="l"/>
                <a:tab pos="3132138" algn="l"/>
              </a:tabLst>
              <a:defRPr sz="1300" smtClean="0">
                <a:solidFill>
                  <a:srgbClr val="000000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fld id="{705325CD-D4D1-46AB-A07B-76CAD4A15258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832968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1pPr>
    <a:lvl2pPr marL="742950" indent="-28575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2pPr>
    <a:lvl3pPr marL="11430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3pPr>
    <a:lvl4pPr marL="16002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4pPr>
    <a:lvl5pPr marL="20574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defTabSz="485775">
              <a:tabLst>
                <a:tab pos="782638" algn="l"/>
                <a:tab pos="1565275" algn="l"/>
                <a:tab pos="2349500" algn="l"/>
                <a:tab pos="3132138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1pPr>
            <a:lvl2pPr marL="742950" indent="-285750" defTabSz="485775">
              <a:tabLst>
                <a:tab pos="782638" algn="l"/>
                <a:tab pos="1565275" algn="l"/>
                <a:tab pos="2349500" algn="l"/>
                <a:tab pos="3132138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2pPr>
            <a:lvl3pPr marL="1143000" indent="-228600" defTabSz="485775">
              <a:tabLst>
                <a:tab pos="782638" algn="l"/>
                <a:tab pos="1565275" algn="l"/>
                <a:tab pos="2349500" algn="l"/>
                <a:tab pos="3132138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3pPr>
            <a:lvl4pPr marL="1600200" indent="-228600" defTabSz="485775">
              <a:tabLst>
                <a:tab pos="782638" algn="l"/>
                <a:tab pos="1565275" algn="l"/>
                <a:tab pos="2349500" algn="l"/>
                <a:tab pos="3132138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4pPr>
            <a:lvl5pPr marL="2057400" indent="-228600" defTabSz="485775">
              <a:tabLst>
                <a:tab pos="782638" algn="l"/>
                <a:tab pos="1565275" algn="l"/>
                <a:tab pos="2349500" algn="l"/>
                <a:tab pos="3132138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5pPr>
            <a:lvl6pPr marL="2514600" indent="-228600" defTabSz="485775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82638" algn="l"/>
                <a:tab pos="1565275" algn="l"/>
                <a:tab pos="2349500" algn="l"/>
                <a:tab pos="3132138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6pPr>
            <a:lvl7pPr marL="2971800" indent="-228600" defTabSz="485775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82638" algn="l"/>
                <a:tab pos="1565275" algn="l"/>
                <a:tab pos="2349500" algn="l"/>
                <a:tab pos="3132138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7pPr>
            <a:lvl8pPr marL="3429000" indent="-228600" defTabSz="485775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82638" algn="l"/>
                <a:tab pos="1565275" algn="l"/>
                <a:tab pos="2349500" algn="l"/>
                <a:tab pos="3132138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8pPr>
            <a:lvl9pPr marL="3886200" indent="-228600" defTabSz="485775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82638" algn="l"/>
                <a:tab pos="1565275" algn="l"/>
                <a:tab pos="2349500" algn="l"/>
                <a:tab pos="3132138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fld id="{4B24E597-641E-4831-92E7-FE32F3EB8DD0}" type="slidenum">
              <a:rPr lang="en-GB">
                <a:solidFill>
                  <a:srgbClr val="000000"/>
                </a:solidFill>
                <a:latin typeface="Times New Roman" pitchFamily="18" charset="0"/>
              </a:rPr>
              <a:pPr/>
              <a:t>1</a:t>
            </a:fld>
            <a:endParaRPr lang="en-GB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8195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774700" y="766763"/>
            <a:ext cx="5537200" cy="3833812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196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708025" y="4856163"/>
            <a:ext cx="5670550" cy="4598987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8902" tIns="49451" rIns="98902" bIns="49451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6288" y="766763"/>
            <a:ext cx="5532437" cy="38306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>
              <a:defRPr/>
            </a:pPr>
            <a:fld id="{705325CD-D4D1-46AB-A07B-76CAD4A15258}" type="slidenum">
              <a:rPr lang="en-GB" smtClean="0"/>
              <a:pPr>
                <a:defRPr/>
              </a:pPr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60607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2130426"/>
            <a:ext cx="84201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27/10/2020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Inheritance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2DAA5FB-1A88-4438-BFBB-9BBB90E53102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2980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27/10/2020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Inheritance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415734D-DD4C-4AFE-A48C-C042F044E4BA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16120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81850" y="277814"/>
            <a:ext cx="2227131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277814"/>
            <a:ext cx="652145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27/10/2020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Inheritance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308A648-AA13-472B-B8F8-A061FAD94862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45770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2130426"/>
            <a:ext cx="84201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27/10/2020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Inheritance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9331D7C-3F02-481D-A2CB-CE756043E4B9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92975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27/10/2020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Inheritance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2C999C5-CA01-4C37-9A77-0BC9D4DCC8E0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77304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506" y="4406901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506" y="2906713"/>
            <a:ext cx="84201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27/10/2020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Inheritance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3EECA9A-3BFE-4494-AE79-033AB3181B42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89338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5300" y="1604964"/>
            <a:ext cx="4373431" cy="45243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3831" y="1604964"/>
            <a:ext cx="4375150" cy="45243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27/10/2020</a:t>
            </a:r>
          </a:p>
        </p:txBody>
      </p:sp>
      <p:sp>
        <p:nvSpPr>
          <p:cNvPr id="6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Inheritance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8055E91-4FFC-497B-9460-CB8D1F1E6E67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57262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2111" y="1535113"/>
            <a:ext cx="437859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2111" y="2174875"/>
            <a:ext cx="437859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27/10/2020</a:t>
            </a:r>
          </a:p>
        </p:txBody>
      </p:sp>
      <p:sp>
        <p:nvSpPr>
          <p:cNvPr id="8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Inheritance</a:t>
            </a:r>
          </a:p>
        </p:txBody>
      </p:sp>
      <p:sp>
        <p:nvSpPr>
          <p:cNvPr id="9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9E5E714-687B-490B-BC5F-848B0211A5D9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94620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27/10/2020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Inheritance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DBA0F8F-584F-4FE6-8B99-D18FEFDE6023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656531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27/10/2020</a:t>
            </a:r>
          </a:p>
        </p:txBody>
      </p:sp>
      <p:sp>
        <p:nvSpPr>
          <p:cNvPr id="3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Inheritance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CDBC1AD-34F6-412E-A983-7210815D5126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990510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2971" y="273051"/>
            <a:ext cx="553772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" y="1435101"/>
            <a:ext cx="3259006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27/10/2020</a:t>
            </a:r>
          </a:p>
        </p:txBody>
      </p:sp>
      <p:sp>
        <p:nvSpPr>
          <p:cNvPr id="6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Inheritance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5EBC6ED-34ED-4D17-86C5-68EFDB043C15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52688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27/10/2020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Inheritance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8317CFC-9530-4DD8-A082-6933CE16E3A3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315641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27/10/2020</a:t>
            </a:r>
          </a:p>
        </p:txBody>
      </p:sp>
      <p:sp>
        <p:nvSpPr>
          <p:cNvPr id="6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Inheritance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CB58291-C605-4591-98C4-EA212E382319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559627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27/10/2020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Inheritance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2F961CE-61F8-4BC5-8BB3-B0A0F0B4CAB5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618605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81850" y="685800"/>
            <a:ext cx="2227131" cy="54435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685800"/>
            <a:ext cx="6521450" cy="54435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27/10/2020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Inheritance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AA37626-AC2C-4FBA-AD1A-B46461F8D700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915628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2950" y="685801"/>
            <a:ext cx="8418381" cy="21256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27/10/2020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Inheritance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D173BD-EAA9-43F3-A181-9BB25AB1E925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71832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506" y="4406901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506" y="2906713"/>
            <a:ext cx="84201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27/10/2020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Inheritance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18FDBB7-AE6C-44A4-9354-E420422B6D92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25300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5300" y="1600200"/>
            <a:ext cx="4373431" cy="45291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3831" y="1600200"/>
            <a:ext cx="4375150" cy="45291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27/10/2020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Inheritance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891112-9BC8-4B82-B6DA-AD3952AEF20D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42655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2111" y="1535113"/>
            <a:ext cx="437859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2111" y="2174875"/>
            <a:ext cx="437859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27/10/2020</a:t>
            </a:r>
          </a:p>
        </p:txBody>
      </p:sp>
      <p:sp>
        <p:nvSpPr>
          <p:cNvPr id="8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Inheritance</a:t>
            </a:r>
          </a:p>
        </p:txBody>
      </p:sp>
      <p:sp>
        <p:nvSpPr>
          <p:cNvPr id="9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822EFEF-B460-41E1-B380-21E0D72C125F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40868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27/10/2020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Inheritance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555FF55-9A51-49BC-91F0-BC8E688F182A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4647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27/10/2020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Inheritance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97ADF69-52E3-48D5-99E7-63105AE4C162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89462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2971" y="273051"/>
            <a:ext cx="553772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" y="1435101"/>
            <a:ext cx="3259006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27/10/2020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Inheritance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304FB47-FC34-470D-975D-818673632D64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82487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27/10/2020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Inheritance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0B56B33-355B-4F00-98F1-AAA0DA53B9BE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5507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oleObject" Target="../embeddings/oleObject1.bin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495300" y="277814"/>
            <a:ext cx="8913681" cy="1138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title text format</a:t>
            </a: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95300" y="1600200"/>
            <a:ext cx="8913681" cy="4529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outline text format</a:t>
            </a:r>
          </a:p>
          <a:p>
            <a:pPr lvl="1"/>
            <a:r>
              <a:rPr lang="en-GB"/>
              <a:t>Second Outline Level</a:t>
            </a:r>
          </a:p>
          <a:p>
            <a:pPr lvl="2"/>
            <a:r>
              <a:rPr lang="en-GB"/>
              <a:t>Third Outline Level</a:t>
            </a:r>
          </a:p>
          <a:p>
            <a:pPr lvl="3"/>
            <a:r>
              <a:rPr lang="en-GB"/>
              <a:t>Fourth Outline Level</a:t>
            </a:r>
          </a:p>
          <a:p>
            <a:pPr lvl="4"/>
            <a:r>
              <a:rPr lang="en-GB"/>
              <a:t>Fifth Outline Level</a:t>
            </a:r>
          </a:p>
          <a:p>
            <a:pPr lvl="4"/>
            <a:r>
              <a:rPr lang="en-GB"/>
              <a:t>Sixth Outline Level</a:t>
            </a:r>
          </a:p>
          <a:p>
            <a:pPr lvl="4"/>
            <a:r>
              <a:rPr lang="en-GB"/>
              <a:t>Seventh Outline Level</a:t>
            </a:r>
          </a:p>
          <a:p>
            <a:pPr lvl="4"/>
            <a:r>
              <a:rPr lang="en-GB"/>
              <a:t>Eighth Outline Level</a:t>
            </a:r>
          </a:p>
          <a:p>
            <a:pPr lvl="4"/>
            <a:r>
              <a:rPr lang="en-GB"/>
              <a:t>Ninth Outline Level</a:t>
            </a:r>
          </a:p>
        </p:txBody>
      </p:sp>
      <p:sp>
        <p:nvSpPr>
          <p:cNvPr id="2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428229" y="6524626"/>
            <a:ext cx="2309680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>
              <a:buFont typeface="Verdana" pitchFamily="34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smtClean="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GB"/>
              <a:t>27/10/2020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ftr"/>
          </p:nvPr>
        </p:nvSpPr>
        <p:spPr bwMode="auto">
          <a:xfrm>
            <a:off x="3393149" y="6524626"/>
            <a:ext cx="3135180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ctr">
              <a:buFont typeface="Verdana" pitchFamily="34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smtClean="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GB"/>
              <a:t>Inheritance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sldNum"/>
          </p:nvPr>
        </p:nvSpPr>
        <p:spPr bwMode="auto">
          <a:xfrm>
            <a:off x="7137136" y="6524626"/>
            <a:ext cx="2309681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r">
              <a:buFont typeface="Verdana" pitchFamily="34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smtClean="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fld id="{D170E260-D032-4AF5-A4B0-E2382247C270}" type="slidenum">
              <a:rPr lang="en-GB"/>
              <a:pPr>
                <a:defRPr/>
              </a:pPr>
              <a:t>‹#›</a:t>
            </a:fld>
            <a:endParaRPr lang="en-GB"/>
          </a:p>
        </p:txBody>
      </p:sp>
      <p:sp>
        <p:nvSpPr>
          <p:cNvPr id="1031" name="Rectangle 6"/>
          <p:cNvSpPr>
            <a:spLocks noChangeArrowheads="1"/>
          </p:cNvSpPr>
          <p:nvPr/>
        </p:nvSpPr>
        <p:spPr bwMode="auto">
          <a:xfrm>
            <a:off x="0" y="0"/>
            <a:ext cx="247650" cy="2286000"/>
          </a:xfrm>
          <a:prstGeom prst="rect">
            <a:avLst/>
          </a:prstGeom>
          <a:solidFill>
            <a:srgbClr val="00008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2" name="Line 7"/>
          <p:cNvSpPr>
            <a:spLocks noChangeShapeType="1"/>
          </p:cNvSpPr>
          <p:nvPr/>
        </p:nvSpPr>
        <p:spPr bwMode="auto">
          <a:xfrm>
            <a:off x="495300" y="1447800"/>
            <a:ext cx="8750300" cy="1588"/>
          </a:xfrm>
          <a:prstGeom prst="line">
            <a:avLst/>
          </a:prstGeom>
          <a:noFill/>
          <a:ln w="19080">
            <a:solidFill>
              <a:srgbClr val="00008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033" name="Rectangle 8"/>
          <p:cNvSpPr>
            <a:spLocks noChangeArrowheads="1"/>
          </p:cNvSpPr>
          <p:nvPr/>
        </p:nvSpPr>
        <p:spPr bwMode="auto">
          <a:xfrm>
            <a:off x="0" y="2286000"/>
            <a:ext cx="247650" cy="2286000"/>
          </a:xfrm>
          <a:prstGeom prst="rect">
            <a:avLst/>
          </a:prstGeom>
          <a:solidFill>
            <a:srgbClr val="3366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4" name="Rectangle 9"/>
          <p:cNvSpPr>
            <a:spLocks noChangeArrowheads="1"/>
          </p:cNvSpPr>
          <p:nvPr/>
        </p:nvSpPr>
        <p:spPr bwMode="auto">
          <a:xfrm>
            <a:off x="0" y="4572000"/>
            <a:ext cx="247650" cy="2286000"/>
          </a:xfrm>
          <a:prstGeom prst="rect">
            <a:avLst/>
          </a:prstGeom>
          <a:solidFill>
            <a:srgbClr val="00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hf hdr="0"/>
  <p:txStyles>
    <p:titleStyle>
      <a:lvl1pPr algn="l" defTabSz="449263" rtl="0" eaLnBrk="0" fontAlgn="base" hangingPunct="0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+mj-lt"/>
          <a:ea typeface="+mj-ea"/>
          <a:cs typeface="+mj-cs"/>
        </a:defRPr>
      </a:lvl1pPr>
      <a:lvl2pPr algn="l" defTabSz="449263" rtl="0" eaLnBrk="0" fontAlgn="base" hangingPunct="0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2pPr>
      <a:lvl3pPr algn="l" defTabSz="449263" rtl="0" eaLnBrk="0" fontAlgn="base" hangingPunct="0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3pPr>
      <a:lvl4pPr algn="l" defTabSz="449263" rtl="0" eaLnBrk="0" fontAlgn="base" hangingPunct="0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4pPr>
      <a:lvl5pPr algn="l" defTabSz="449263" rtl="0" eaLnBrk="0" fontAlgn="base" hangingPunct="0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5pPr>
      <a:lvl6pPr marL="457200" algn="l" defTabSz="449263" rtl="0" fontAlgn="base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6pPr>
      <a:lvl7pPr marL="914400" algn="l" defTabSz="449263" rtl="0" fontAlgn="base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7pPr>
      <a:lvl8pPr marL="1371600" algn="l" defTabSz="449263" rtl="0" fontAlgn="base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8pPr>
      <a:lvl9pPr marL="1828800" algn="l" defTabSz="449263" rtl="0" fontAlgn="base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9pPr>
    </p:titleStyle>
    <p:bodyStyle>
      <a:lvl1pPr marL="341313" indent="-341313" algn="l" defTabSz="449263" rtl="0" eaLnBrk="0" fontAlgn="base" hangingPunct="0">
        <a:lnSpc>
          <a:spcPct val="125000"/>
        </a:lnSpc>
        <a:spcBef>
          <a:spcPts val="700"/>
        </a:spcBef>
        <a:spcAft>
          <a:spcPct val="0"/>
        </a:spcAft>
        <a:buClr>
          <a:srgbClr val="170199"/>
        </a:buClr>
        <a:buSzPct val="75000"/>
        <a:buFont typeface="Wingdings" pitchFamily="2" charset="2"/>
        <a:buChar char=""/>
        <a:defRPr sz="2800">
          <a:solidFill>
            <a:srgbClr val="000000"/>
          </a:solidFill>
          <a:latin typeface="+mn-lt"/>
          <a:ea typeface="+mn-ea"/>
          <a:cs typeface="+mn-cs"/>
        </a:defRPr>
      </a:lvl1pPr>
      <a:lvl2pPr marL="741363" indent="-284163" algn="l" defTabSz="449263" rtl="0" eaLnBrk="0" fontAlgn="base" hangingPunct="0">
        <a:lnSpc>
          <a:spcPct val="115000"/>
        </a:lnSpc>
        <a:spcBef>
          <a:spcPts val="600"/>
        </a:spcBef>
        <a:spcAft>
          <a:spcPct val="0"/>
        </a:spcAft>
        <a:buClr>
          <a:srgbClr val="170199"/>
        </a:buClr>
        <a:buSzPct val="75000"/>
        <a:buFont typeface="Wingdings" pitchFamily="2" charset="2"/>
        <a:buChar char=""/>
        <a:defRPr sz="24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49263" rtl="0" eaLnBrk="0" fontAlgn="base" hangingPunct="0">
        <a:lnSpc>
          <a:spcPct val="115000"/>
        </a:lnSpc>
        <a:spcBef>
          <a:spcPts val="500"/>
        </a:spcBef>
        <a:spcAft>
          <a:spcPct val="0"/>
        </a:spcAft>
        <a:buClr>
          <a:srgbClr val="00CCFF"/>
        </a:buClr>
        <a:buSzPct val="65000"/>
        <a:buFont typeface="Wingdings" pitchFamily="2" charset="2"/>
        <a:buChar char=""/>
        <a:defRPr sz="20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49263" rtl="0" eaLnBrk="0" fontAlgn="base" hangingPunct="0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10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49263" rtl="0" eaLnBrk="0" fontAlgn="base" hangingPunct="0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8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49263" rtl="0" fontAlgn="base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8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49263" rtl="0" fontAlgn="base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8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49263" rtl="0" fontAlgn="base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8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49263" rtl="0" fontAlgn="base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8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742950" y="685801"/>
            <a:ext cx="8418381" cy="212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title text format</a:t>
            </a:r>
          </a:p>
        </p:txBody>
      </p:sp>
      <p:sp>
        <p:nvSpPr>
          <p:cNvPr id="2" name="Rectangle 2"/>
          <p:cNvSpPr>
            <a:spLocks noGrp="1" noChangeArrowheads="1"/>
          </p:cNvSpPr>
          <p:nvPr>
            <p:ph type="dt"/>
          </p:nvPr>
        </p:nvSpPr>
        <p:spPr bwMode="auto">
          <a:xfrm>
            <a:off x="495300" y="6248401"/>
            <a:ext cx="2309681" cy="45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eaLnBrk="1">
              <a:buFont typeface="Verdana" pitchFamily="34" charset="0"/>
              <a:buNone/>
              <a:tabLst>
                <a:tab pos="723900" algn="l"/>
                <a:tab pos="1447800" algn="l"/>
              </a:tabLst>
              <a:defRPr sz="1000" smtClean="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GB"/>
              <a:t>27/10/2020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ftr"/>
          </p:nvPr>
        </p:nvSpPr>
        <p:spPr bwMode="auto">
          <a:xfrm>
            <a:off x="3384550" y="6248401"/>
            <a:ext cx="3135181" cy="45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ctr" eaLnBrk="1">
              <a:buFont typeface="Verdana" pitchFamily="34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000" smtClean="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GB"/>
              <a:t>Inheritance</a:t>
            </a:r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sldNum"/>
          </p:nvPr>
        </p:nvSpPr>
        <p:spPr bwMode="auto">
          <a:xfrm>
            <a:off x="7099300" y="6248401"/>
            <a:ext cx="2309681" cy="45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r" eaLnBrk="1">
              <a:buFont typeface="Verdana" pitchFamily="34" charset="0"/>
              <a:buNone/>
              <a:tabLst>
                <a:tab pos="723900" algn="l"/>
                <a:tab pos="1447800" algn="l"/>
              </a:tabLst>
              <a:defRPr sz="1000" smtClean="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fld id="{EBBAEC79-F64B-4999-8F10-F75F3E166CD1}" type="slidenum">
              <a:rPr lang="en-GB"/>
              <a:pPr>
                <a:defRPr/>
              </a:pPr>
              <a:t>‹#›</a:t>
            </a:fld>
            <a:endParaRPr lang="en-GB"/>
          </a:p>
        </p:txBody>
      </p:sp>
      <p:graphicFrame>
        <p:nvGraphicFramePr>
          <p:cNvPr id="2054" name="Object 5"/>
          <p:cNvGraphicFramePr>
            <a:graphicFrameLocks noChangeAspect="1"/>
          </p:cNvGraphicFramePr>
          <p:nvPr/>
        </p:nvGraphicFramePr>
        <p:xfrm>
          <a:off x="271728" y="2924176"/>
          <a:ext cx="9283435" cy="195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4" imgW="7591552" imgH="391770" progId="">
                  <p:embed/>
                </p:oleObj>
              </mc:Choice>
              <mc:Fallback>
                <p:oleObj r:id="rId14" imgW="7591552" imgH="391770" progId="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1728" y="2924176"/>
                        <a:ext cx="9283435" cy="195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55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495300" y="1604964"/>
            <a:ext cx="8913681" cy="4524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outline text format</a:t>
            </a:r>
          </a:p>
          <a:p>
            <a:pPr lvl="1"/>
            <a:r>
              <a:rPr lang="en-GB"/>
              <a:t>Second Outline Level</a:t>
            </a:r>
          </a:p>
          <a:p>
            <a:pPr lvl="2"/>
            <a:r>
              <a:rPr lang="en-GB"/>
              <a:t>Third Outline Level</a:t>
            </a:r>
          </a:p>
          <a:p>
            <a:pPr lvl="3"/>
            <a:r>
              <a:rPr lang="en-GB"/>
              <a:t>Fourth Outline Level</a:t>
            </a:r>
          </a:p>
          <a:p>
            <a:pPr lvl="4"/>
            <a:r>
              <a:rPr lang="en-GB"/>
              <a:t>Fifth Outline Level</a:t>
            </a:r>
          </a:p>
          <a:p>
            <a:pPr lvl="4"/>
            <a:r>
              <a:rPr lang="en-GB"/>
              <a:t>Sixth Outline Level</a:t>
            </a:r>
          </a:p>
          <a:p>
            <a:pPr lvl="4"/>
            <a:r>
              <a:rPr lang="en-GB"/>
              <a:t>Seventh Outline Level</a:t>
            </a:r>
          </a:p>
          <a:p>
            <a:pPr lvl="4"/>
            <a:r>
              <a:rPr lang="en-GB"/>
              <a:t>Eighth Outline Level</a:t>
            </a:r>
          </a:p>
          <a:p>
            <a:pPr lvl="4"/>
            <a:r>
              <a:rPr lang="en-GB"/>
              <a:t>Ninth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hdr="0"/>
  <p:txStyles>
    <p:titleStyle>
      <a:lvl1pPr algn="l" defTabSz="449263" rtl="0" eaLnBrk="0" fontAlgn="base" hangingPunct="0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+mj-lt"/>
          <a:ea typeface="+mj-ea"/>
          <a:cs typeface="+mj-cs"/>
        </a:defRPr>
      </a:lvl1pPr>
      <a:lvl2pPr algn="l" defTabSz="449263" rtl="0" eaLnBrk="0" fontAlgn="base" hangingPunct="0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2pPr>
      <a:lvl3pPr algn="l" defTabSz="449263" rtl="0" eaLnBrk="0" fontAlgn="base" hangingPunct="0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3pPr>
      <a:lvl4pPr algn="l" defTabSz="449263" rtl="0" eaLnBrk="0" fontAlgn="base" hangingPunct="0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4pPr>
      <a:lvl5pPr algn="l" defTabSz="449263" rtl="0" eaLnBrk="0" fontAlgn="base" hangingPunct="0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5pPr>
      <a:lvl6pPr marL="457200" algn="l" defTabSz="449263" rtl="0" fontAlgn="base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6pPr>
      <a:lvl7pPr marL="914400" algn="l" defTabSz="449263" rtl="0" fontAlgn="base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7pPr>
      <a:lvl8pPr marL="1371600" algn="l" defTabSz="449263" rtl="0" fontAlgn="base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8pPr>
      <a:lvl9pPr marL="1828800" algn="l" defTabSz="449263" rtl="0" fontAlgn="base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9pPr>
    </p:titleStyle>
    <p:bodyStyle>
      <a:lvl1pPr marL="341313" indent="-341313" algn="l" defTabSz="449263" rtl="0" eaLnBrk="0" fontAlgn="base" hangingPunct="0">
        <a:lnSpc>
          <a:spcPct val="125000"/>
        </a:lnSpc>
        <a:spcBef>
          <a:spcPts val="700"/>
        </a:spcBef>
        <a:spcAft>
          <a:spcPct val="0"/>
        </a:spcAft>
        <a:buClr>
          <a:srgbClr val="170199"/>
        </a:buClr>
        <a:buSzPct val="75000"/>
        <a:buFont typeface="Wingdings" pitchFamily="2" charset="2"/>
        <a:buChar char=""/>
        <a:defRPr sz="2800">
          <a:solidFill>
            <a:srgbClr val="000000"/>
          </a:solidFill>
          <a:latin typeface="+mn-lt"/>
          <a:ea typeface="+mn-ea"/>
          <a:cs typeface="+mn-cs"/>
        </a:defRPr>
      </a:lvl1pPr>
      <a:lvl2pPr marL="741363" indent="-284163" algn="l" defTabSz="449263" rtl="0" eaLnBrk="0" fontAlgn="base" hangingPunct="0">
        <a:lnSpc>
          <a:spcPct val="115000"/>
        </a:lnSpc>
        <a:spcBef>
          <a:spcPts val="600"/>
        </a:spcBef>
        <a:spcAft>
          <a:spcPct val="0"/>
        </a:spcAft>
        <a:buClr>
          <a:srgbClr val="170199"/>
        </a:buClr>
        <a:buSzPct val="75000"/>
        <a:buFont typeface="Wingdings" pitchFamily="2" charset="2"/>
        <a:buChar char=""/>
        <a:defRPr sz="24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49263" rtl="0" eaLnBrk="0" fontAlgn="base" hangingPunct="0">
        <a:lnSpc>
          <a:spcPct val="115000"/>
        </a:lnSpc>
        <a:spcBef>
          <a:spcPts val="500"/>
        </a:spcBef>
        <a:spcAft>
          <a:spcPct val="0"/>
        </a:spcAft>
        <a:buClr>
          <a:srgbClr val="00CCFF"/>
        </a:buClr>
        <a:buSzPct val="65000"/>
        <a:buFont typeface="Wingdings" pitchFamily="2" charset="2"/>
        <a:buChar char=""/>
        <a:defRPr sz="20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49263" rtl="0" eaLnBrk="0" fontAlgn="base" hangingPunct="0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10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49263" rtl="0" eaLnBrk="0" fontAlgn="base" hangingPunct="0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8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49263" rtl="0" fontAlgn="base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8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49263" rtl="0" fontAlgn="base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8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49263" rtl="0" fontAlgn="base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8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49263" rtl="0" fontAlgn="base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8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FDB317A-B09E-4609-B950-7F75FB78108D}" type="slidenum">
              <a:rPr lang="en-GB"/>
              <a:pPr>
                <a:defRPr/>
              </a:pPr>
              <a:t>1</a:t>
            </a:fld>
            <a:endParaRPr lang="en-GB"/>
          </a:p>
        </p:txBody>
      </p:sp>
      <p:sp>
        <p:nvSpPr>
          <p:cNvPr id="3075" name="Rectangle 1"/>
          <p:cNvSpPr>
            <a:spLocks noGrp="1" noChangeArrowheads="1"/>
          </p:cNvSpPr>
          <p:nvPr>
            <p:ph type="title"/>
          </p:nvPr>
        </p:nvSpPr>
        <p:spPr>
          <a:xfrm>
            <a:off x="704851" y="692150"/>
            <a:ext cx="8424863" cy="2127250"/>
          </a:xfrm>
        </p:spPr>
        <p:txBody>
          <a:bodyPr/>
          <a:lstStyle/>
          <a:p>
            <a:pPr algn="ctr" eaLnBrk="1" hangingPunct="1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/>
              <a:t>Class Inheritance</a:t>
            </a:r>
            <a:endParaRPr lang="en-GB" dirty="0"/>
          </a:p>
        </p:txBody>
      </p:sp>
      <p:sp>
        <p:nvSpPr>
          <p:cNvPr id="3076" name="Rectangle 2"/>
          <p:cNvSpPr>
            <a:spLocks noGrp="1" noChangeArrowheads="1"/>
          </p:cNvSpPr>
          <p:nvPr>
            <p:ph type="subTitle" idx="4294967295"/>
          </p:nvPr>
        </p:nvSpPr>
        <p:spPr>
          <a:xfrm>
            <a:off x="1752600" y="3270250"/>
            <a:ext cx="6400800" cy="2209800"/>
          </a:xfrm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marL="0" indent="0" algn="ctr" eaLnBrk="1" hangingPunct="1">
              <a:spcBef>
                <a:spcPts val="750"/>
              </a:spcBef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3000" dirty="0"/>
              <a:t>Kevin Cunningham</a:t>
            </a:r>
          </a:p>
          <a:p>
            <a:pPr marL="0" indent="0" algn="ctr" eaLnBrk="1" hangingPunct="1">
              <a:spcBef>
                <a:spcPts val="750"/>
              </a:spcBef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GB" sz="3000" b="1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BC3297B-A3AD-894C-ABA5-CC60C83D6BF2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27/10/2020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131CDB-74C2-064B-9CA1-3895C1ECE9B4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Inheritance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6467BC9-ECFA-9642-9C3A-2466F8AA4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" y="4997193"/>
            <a:ext cx="1287297" cy="8670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A199105-DE0E-8248-AE32-EBB3CD3A3A7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467" y="4716518"/>
            <a:ext cx="2046514" cy="1147707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E7C580FA-C65A-017F-AB3D-ED379C7012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356" y="4624278"/>
            <a:ext cx="1992530" cy="1332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B64F52-8EB8-0842-83F5-E117C7DAD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Class object and Inheritance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115AAB-2A07-3D49-8FF2-AD3B5F43A1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Every class extends one or more classes</a:t>
            </a:r>
          </a:p>
          <a:p>
            <a:pPr lvl="2"/>
            <a:r>
              <a:rPr lang="en-US" dirty="0"/>
              <a:t>even the class </a:t>
            </a:r>
            <a:r>
              <a:rPr lang="en-US" dirty="0">
                <a:latin typeface="Courier" pitchFamily="2" charset="0"/>
              </a:rPr>
              <a:t>Person</a:t>
            </a:r>
            <a:r>
              <a:rPr lang="en-US" dirty="0"/>
              <a:t> </a:t>
            </a:r>
          </a:p>
          <a:p>
            <a:pPr lvl="2"/>
            <a:r>
              <a:rPr lang="en-US" dirty="0"/>
              <a:t>by default, it extends class </a:t>
            </a:r>
            <a:r>
              <a:rPr lang="en-US" dirty="0">
                <a:latin typeface="Courier" pitchFamily="2" charset="0"/>
              </a:rPr>
              <a:t>object</a:t>
            </a:r>
          </a:p>
          <a:p>
            <a:pPr lvl="2"/>
            <a:endParaRPr lang="en-US" dirty="0">
              <a:latin typeface="Courier" pitchFamily="2" charset="0"/>
            </a:endParaRPr>
          </a:p>
          <a:p>
            <a:pPr lvl="2"/>
            <a:endParaRPr lang="en-US" dirty="0">
              <a:latin typeface="Courier" pitchFamily="2" charset="0"/>
            </a:endParaRPr>
          </a:p>
          <a:p>
            <a:pPr lvl="2"/>
            <a:endParaRPr lang="en-US" dirty="0">
              <a:latin typeface="Courier" pitchFamily="2" charset="0"/>
            </a:endParaRPr>
          </a:p>
          <a:p>
            <a:pPr lvl="2"/>
            <a:endParaRPr lang="en-US" dirty="0">
              <a:latin typeface="Courier" pitchFamily="2" charset="0"/>
            </a:endParaRPr>
          </a:p>
          <a:p>
            <a:pPr lvl="2"/>
            <a:r>
              <a:rPr lang="en-US" dirty="0"/>
              <a:t>Had to be defined explicitly from Python 2.2 to Python 3</a:t>
            </a:r>
          </a:p>
          <a:p>
            <a:pPr lvl="2"/>
            <a:r>
              <a:rPr lang="en-US" dirty="0"/>
              <a:t>to ensure new style classes were used</a:t>
            </a:r>
          </a:p>
          <a:p>
            <a:pPr lvl="2"/>
            <a:r>
              <a:rPr lang="en-US" dirty="0"/>
              <a:t>pre Python 2.2 referred to as old style class inheritance</a:t>
            </a:r>
          </a:p>
          <a:p>
            <a:pPr lvl="3"/>
            <a:r>
              <a:rPr lang="en-US" dirty="0"/>
              <a:t>No longer used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E8393B-EB2F-2C41-9C81-FE7EBD80A1A6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27/10/2020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3526CA-76AB-DE49-B705-0B33BFA3D8BA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Inheritance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2036D0-904A-2E47-929C-6AF4635ED12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10</a:t>
            </a:fld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E58011-552A-6D40-A524-89E9AAC0871B}"/>
              </a:ext>
            </a:extLst>
          </p:cNvPr>
          <p:cNvSpPr txBox="1"/>
          <p:nvPr/>
        </p:nvSpPr>
        <p:spPr>
          <a:xfrm>
            <a:off x="650867" y="3284984"/>
            <a:ext cx="3960440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Person: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__</a:t>
            </a:r>
            <a:r>
              <a:rPr lang="en-GB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init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__(self, name, age):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    </a:t>
            </a:r>
            <a:r>
              <a:rPr lang="en-GB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self.name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name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    </a:t>
            </a:r>
            <a:r>
              <a:rPr lang="en-GB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self.age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age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79EB59-BDD6-8347-98D6-DAF8C3AD2C3F}"/>
              </a:ext>
            </a:extLst>
          </p:cNvPr>
          <p:cNvSpPr txBox="1"/>
          <p:nvPr/>
        </p:nvSpPr>
        <p:spPr>
          <a:xfrm>
            <a:off x="5466888" y="3284984"/>
            <a:ext cx="3960440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Person(</a:t>
            </a:r>
            <a:r>
              <a:rPr lang="en-GB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object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):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__</a:t>
            </a:r>
            <a:r>
              <a:rPr lang="en-GB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init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__(self, name, age):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    </a:t>
            </a:r>
            <a:r>
              <a:rPr lang="en-GB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self.name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name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    </a:t>
            </a:r>
            <a:r>
              <a:rPr lang="en-GB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self.age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age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DFB6BC-6B5A-5443-9368-4C8CAF69C9AB}"/>
              </a:ext>
            </a:extLst>
          </p:cNvPr>
          <p:cNvSpPr txBox="1"/>
          <p:nvPr/>
        </p:nvSpPr>
        <p:spPr>
          <a:xfrm>
            <a:off x="4831601" y="3551410"/>
            <a:ext cx="4539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tx1"/>
                </a:solidFill>
              </a:rPr>
              <a:t>=</a:t>
            </a:r>
          </a:p>
        </p:txBody>
      </p:sp>
      <p:pic>
        <p:nvPicPr>
          <p:cNvPr id="10" name="Picture 4" descr="Light bulb ideas - Free Stock Photo by Merelize on Stockvault.net">
            <a:extLst>
              <a:ext uri="{FF2B5EF4-FFF2-40B4-BE49-F238E27FC236}">
                <a16:creationId xmlns:a16="http://schemas.microsoft.com/office/drawing/2014/main" id="{A543FBE3-7700-8436-7C97-0B3B969A1B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536" y="4681836"/>
            <a:ext cx="495773" cy="510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89748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982E11-6779-1347-BEEE-2AA8DFD5D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Class object behaviour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7DC588-001E-B747-9CE5-00052838CB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The </a:t>
            </a:r>
            <a:r>
              <a:rPr lang="en-US" sz="2400" dirty="0">
                <a:latin typeface="Courier" pitchFamily="2" charset="0"/>
              </a:rPr>
              <a:t>object</a:t>
            </a:r>
            <a:r>
              <a:rPr lang="en-US" sz="2400" dirty="0"/>
              <a:t> class provides some default special </a:t>
            </a:r>
            <a:r>
              <a:rPr lang="en-US" sz="2400"/>
              <a:t>methods </a:t>
            </a:r>
            <a:endParaRPr lang="en-US" sz="2400" dirty="0"/>
          </a:p>
          <a:p>
            <a:pPr lvl="2"/>
            <a:endParaRPr lang="en-US" sz="1600" dirty="0"/>
          </a:p>
          <a:p>
            <a:r>
              <a:rPr lang="en-GB" sz="2400" dirty="0"/>
              <a:t>Defines special methods </a:t>
            </a:r>
            <a:endParaRPr lang="en-GB" dirty="0"/>
          </a:p>
          <a:p>
            <a:pPr lvl="2"/>
            <a:r>
              <a:rPr lang="en-GB" dirty="0"/>
              <a:t>_</a:t>
            </a:r>
            <a:r>
              <a:rPr lang="en-GB" sz="600" dirty="0"/>
              <a:t> </a:t>
            </a:r>
            <a:r>
              <a:rPr lang="en-GB" dirty="0"/>
              <a:t>_str_</a:t>
            </a:r>
            <a:r>
              <a:rPr lang="en-GB" sz="400" dirty="0"/>
              <a:t> </a:t>
            </a:r>
            <a:r>
              <a:rPr lang="en-GB" dirty="0"/>
              <a:t>_(), </a:t>
            </a:r>
          </a:p>
          <a:p>
            <a:pPr lvl="2"/>
            <a:r>
              <a:rPr lang="en-GB" dirty="0"/>
              <a:t>_</a:t>
            </a:r>
            <a:r>
              <a:rPr lang="en-GB" sz="400" dirty="0"/>
              <a:t> </a:t>
            </a:r>
            <a:r>
              <a:rPr lang="en-GB" dirty="0"/>
              <a:t>_</a:t>
            </a:r>
            <a:r>
              <a:rPr lang="en-GB" dirty="0" err="1"/>
              <a:t>init</a:t>
            </a:r>
            <a:r>
              <a:rPr lang="en-GB" dirty="0"/>
              <a:t>_</a:t>
            </a:r>
            <a:r>
              <a:rPr lang="en-GB" sz="400" dirty="0"/>
              <a:t> </a:t>
            </a:r>
            <a:r>
              <a:rPr lang="en-GB" dirty="0"/>
              <a:t>_(), </a:t>
            </a:r>
          </a:p>
          <a:p>
            <a:pPr lvl="2"/>
            <a:r>
              <a:rPr lang="en-GB" dirty="0"/>
              <a:t>_</a:t>
            </a:r>
            <a:r>
              <a:rPr lang="en-GB" sz="400" dirty="0"/>
              <a:t> </a:t>
            </a:r>
            <a:r>
              <a:rPr lang="en-GB" dirty="0"/>
              <a:t>_</a:t>
            </a:r>
            <a:r>
              <a:rPr lang="en-GB" dirty="0" err="1"/>
              <a:t>eq</a:t>
            </a:r>
            <a:r>
              <a:rPr lang="en-GB" dirty="0"/>
              <a:t>_</a:t>
            </a:r>
            <a:r>
              <a:rPr lang="en-GB" sz="400" dirty="0"/>
              <a:t> </a:t>
            </a:r>
            <a:r>
              <a:rPr lang="en-GB" dirty="0"/>
              <a:t>_() (equals) and </a:t>
            </a:r>
          </a:p>
          <a:p>
            <a:pPr lvl="2"/>
            <a:r>
              <a:rPr lang="en-GB" dirty="0"/>
              <a:t>_</a:t>
            </a:r>
            <a:r>
              <a:rPr lang="en-GB" sz="400" dirty="0"/>
              <a:t> </a:t>
            </a:r>
            <a:r>
              <a:rPr lang="en-GB" dirty="0"/>
              <a:t>_hash_</a:t>
            </a:r>
            <a:r>
              <a:rPr lang="en-GB" sz="400" dirty="0"/>
              <a:t> </a:t>
            </a:r>
            <a:r>
              <a:rPr lang="en-GB" dirty="0"/>
              <a:t>_() (hash method)</a:t>
            </a:r>
          </a:p>
          <a:p>
            <a:pPr lvl="3"/>
            <a:endParaRPr lang="en-GB" dirty="0"/>
          </a:p>
          <a:p>
            <a:endParaRPr lang="en-US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14F3E8-9BF4-3E49-84FE-414744206531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27/10/2020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5F7D0B-3C83-E847-9163-0BBA96916E3F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Inheritance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F5F0B1-CD80-3F4F-A743-40FACD7C5F2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06058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868CB666-E043-2D41-885E-9A33E78CCA69}"/>
              </a:ext>
            </a:extLst>
          </p:cNvPr>
          <p:cNvSpPr txBox="1"/>
          <p:nvPr/>
        </p:nvSpPr>
        <p:spPr>
          <a:xfrm>
            <a:off x="505045" y="2265124"/>
            <a:ext cx="7164760" cy="23083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Person: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__</a:t>
            </a:r>
            <a:r>
              <a:rPr lang="en-GB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init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__(self, name, age):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    </a:t>
            </a:r>
            <a:r>
              <a:rPr lang="en-GB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self.name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name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    </a:t>
            </a:r>
            <a:r>
              <a:rPr lang="en-GB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self.age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age</a:t>
            </a:r>
          </a:p>
          <a:p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__str__(self):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    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return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self.name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+ ' is ' + str(</a:t>
            </a:r>
            <a:r>
              <a:rPr lang="en-GB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self.age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endParaRPr lang="en-GB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73B95F-BACC-16F2-036D-4C8A37F1F7FE}"/>
              </a:ext>
            </a:extLst>
          </p:cNvPr>
          <p:cNvSpPr txBox="1"/>
          <p:nvPr/>
        </p:nvSpPr>
        <p:spPr>
          <a:xfrm>
            <a:off x="1280592" y="4494081"/>
            <a:ext cx="7164760" cy="20313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Employee(Person):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__</a:t>
            </a:r>
            <a:r>
              <a:rPr lang="en-GB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init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__(self, name, age, id):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    super().__</a:t>
            </a:r>
            <a:r>
              <a:rPr lang="en-GB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init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__(name, age)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    </a:t>
            </a:r>
            <a:r>
              <a:rPr lang="en-GB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self.id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id</a:t>
            </a:r>
          </a:p>
          <a:p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__str__(self):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    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return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self.name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+ ' is ' + str(</a:t>
            </a:r>
            <a:r>
              <a:rPr lang="en-GB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self.age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+ ' - id(' + str(</a:t>
            </a:r>
            <a:r>
              <a:rPr lang="en-GB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self.id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+ ')'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AFE3B7-04F7-244E-9BDB-88E963462E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Overriding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4C9C23-CD56-134D-ACFA-48940DAB28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914" y="1324786"/>
            <a:ext cx="8913681" cy="940338"/>
          </a:xfrm>
        </p:spPr>
        <p:txBody>
          <a:bodyPr/>
          <a:lstStyle/>
          <a:p>
            <a:r>
              <a:rPr lang="en-US" sz="2400" dirty="0"/>
              <a:t>Occurs when subclass defines method with same signature as parent class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4E22DE-709A-024D-9BEF-CEAF7EC981A5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27/10/2020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256041-298D-2341-9EA8-E443DF9F8070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Inheritance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005CF4-2978-F74D-9B59-F35657631D4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12</a:t>
            </a:fld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BAB628-C0DA-A542-A845-7A1132295617}"/>
              </a:ext>
            </a:extLst>
          </p:cNvPr>
          <p:cNvSpPr txBox="1"/>
          <p:nvPr/>
        </p:nvSpPr>
        <p:spPr>
          <a:xfrm>
            <a:off x="6313340" y="4697485"/>
            <a:ext cx="20826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0000FF"/>
                </a:solidFill>
              </a:rPr>
              <a:t>Overrides</a:t>
            </a:r>
            <a:r>
              <a:rPr lang="en-US" dirty="0">
                <a:solidFill>
                  <a:schemeClr val="tx1"/>
                </a:solidFill>
              </a:rPr>
              <a:t> method </a:t>
            </a:r>
          </a:p>
          <a:p>
            <a:r>
              <a:rPr lang="en-US" dirty="0">
                <a:solidFill>
                  <a:schemeClr val="tx1"/>
                </a:solidFill>
              </a:rPr>
              <a:t>in parent class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649A6BF-985D-3745-8383-E3E2C1B97E30}"/>
              </a:ext>
            </a:extLst>
          </p:cNvPr>
          <p:cNvCxnSpPr>
            <a:stCxn id="9" idx="1"/>
          </p:cNvCxnSpPr>
          <p:nvPr/>
        </p:nvCxnSpPr>
        <p:spPr bwMode="auto">
          <a:xfrm flipH="1">
            <a:off x="5213094" y="5020651"/>
            <a:ext cx="1100246" cy="733606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1EB5C02-637C-B146-B8F1-52B50F95A075}"/>
              </a:ext>
            </a:extLst>
          </p:cNvPr>
          <p:cNvSpPr/>
          <p:nvPr/>
        </p:nvSpPr>
        <p:spPr bwMode="auto">
          <a:xfrm>
            <a:off x="1298998" y="5841739"/>
            <a:ext cx="6927283" cy="670702"/>
          </a:xfrm>
          <a:prstGeom prst="round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A4DD4FD-F3D1-D625-C291-0767F40973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3360" y="464921"/>
            <a:ext cx="948216" cy="903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0187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7FA46779-2A94-1EDF-5C98-4673969AE013}"/>
              </a:ext>
            </a:extLst>
          </p:cNvPr>
          <p:cNvSpPr txBox="1"/>
          <p:nvPr/>
        </p:nvSpPr>
        <p:spPr>
          <a:xfrm>
            <a:off x="505045" y="2265124"/>
            <a:ext cx="7164760" cy="23083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Person: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__</a:t>
            </a:r>
            <a:r>
              <a:rPr lang="en-GB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init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__(self, name, age):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    </a:t>
            </a:r>
            <a:r>
              <a:rPr lang="en-GB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self.name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name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    </a:t>
            </a:r>
            <a:r>
              <a:rPr lang="en-GB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self.age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age</a:t>
            </a:r>
          </a:p>
          <a:p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__str__(self):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    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return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self.name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+ ' is ' + str(</a:t>
            </a:r>
            <a:r>
              <a:rPr lang="en-GB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self.age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endParaRPr lang="en-GB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9061414-3A54-6984-32E5-4E4071AB1301}"/>
              </a:ext>
            </a:extLst>
          </p:cNvPr>
          <p:cNvSpPr txBox="1"/>
          <p:nvPr/>
        </p:nvSpPr>
        <p:spPr>
          <a:xfrm>
            <a:off x="1280592" y="4494081"/>
            <a:ext cx="7164760" cy="20313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Employee(Person):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__</a:t>
            </a:r>
            <a:r>
              <a:rPr lang="en-GB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init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__(self, name, age, id):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    super().__</a:t>
            </a:r>
            <a:r>
              <a:rPr lang="en-GB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init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__(name, age)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    </a:t>
            </a:r>
            <a:r>
              <a:rPr lang="en-GB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self.id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id</a:t>
            </a:r>
          </a:p>
          <a:p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__str__(self):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    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return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super().__str__() 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 ' - id(' + str(</a:t>
            </a:r>
            <a:r>
              <a:rPr lang="en-GB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self.id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+ ')'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3294D7-DDEE-8448-BAEC-E3D067584E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Extending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91AA6B-65A3-B84C-9332-5899FC289A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0" y="1337215"/>
            <a:ext cx="8913681" cy="4529138"/>
          </a:xfrm>
        </p:spPr>
        <p:txBody>
          <a:bodyPr/>
          <a:lstStyle/>
          <a:p>
            <a:r>
              <a:rPr lang="en-US" sz="2400" dirty="0"/>
              <a:t>May want to extend behaviour in parent class</a:t>
            </a:r>
          </a:p>
          <a:p>
            <a:pPr lvl="2"/>
            <a:r>
              <a:rPr lang="en-US" sz="1600" dirty="0"/>
              <a:t>achieved via call to super() version of method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566DFD-D95C-6440-9911-1DC521CC29DF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27/10/2020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8FBB33-85EF-F549-A04B-CAF44692B212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Inheritance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EA62CD-42BF-7C45-B1C5-F0471499C80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13</a:t>
            </a:fld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A5228C-7680-E04A-BECE-8BB598A3B2E2}"/>
              </a:ext>
            </a:extLst>
          </p:cNvPr>
          <p:cNvSpPr txBox="1"/>
          <p:nvPr/>
        </p:nvSpPr>
        <p:spPr>
          <a:xfrm>
            <a:off x="6567445" y="4501412"/>
            <a:ext cx="19159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0000FF"/>
                </a:solidFill>
              </a:rPr>
              <a:t>Extends</a:t>
            </a:r>
            <a:r>
              <a:rPr lang="en-US" dirty="0">
                <a:solidFill>
                  <a:schemeClr val="tx1"/>
                </a:solidFill>
              </a:rPr>
              <a:t> method </a:t>
            </a:r>
          </a:p>
          <a:p>
            <a:r>
              <a:rPr lang="en-US" dirty="0">
                <a:solidFill>
                  <a:schemeClr val="tx1"/>
                </a:solidFill>
              </a:rPr>
              <a:t>in parent class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B37C32A-091F-1C4F-9374-F6D6A0F63C6B}"/>
              </a:ext>
            </a:extLst>
          </p:cNvPr>
          <p:cNvCxnSpPr/>
          <p:nvPr/>
        </p:nvCxnSpPr>
        <p:spPr bwMode="auto">
          <a:xfrm flipH="1">
            <a:off x="6032893" y="5085400"/>
            <a:ext cx="1028238" cy="911278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FA0A6D8F-71A2-D747-8452-A94ACF0A061F}"/>
              </a:ext>
            </a:extLst>
          </p:cNvPr>
          <p:cNvSpPr/>
          <p:nvPr/>
        </p:nvSpPr>
        <p:spPr bwMode="auto">
          <a:xfrm>
            <a:off x="1355989" y="5835988"/>
            <a:ext cx="5781147" cy="653976"/>
          </a:xfrm>
          <a:prstGeom prst="round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207F26A-602F-2482-EB6A-A96BDBCE77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3360" y="464921"/>
            <a:ext cx="948216" cy="903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6073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69842-20F0-6944-95A2-BA2A90D3B5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Inheritance Naming Conventions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0FC20C-5F68-BE4C-8F5A-3CF100CC5F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0" y="1600200"/>
            <a:ext cx="9138220" cy="4529138"/>
          </a:xfrm>
        </p:spPr>
        <p:txBody>
          <a:bodyPr/>
          <a:lstStyle/>
          <a:p>
            <a:r>
              <a:rPr lang="en-GB" sz="2400" dirty="0"/>
              <a:t>Two naming conventions to be aware of</a:t>
            </a:r>
          </a:p>
          <a:p>
            <a:pPr lvl="2"/>
            <a:endParaRPr lang="en-GB" sz="1600" dirty="0"/>
          </a:p>
          <a:p>
            <a:r>
              <a:rPr lang="en-GB" sz="2400" i="1" dirty="0"/>
              <a:t>Single underbar convention</a:t>
            </a:r>
          </a:p>
          <a:p>
            <a:pPr lvl="2"/>
            <a:r>
              <a:rPr lang="en-GB" sz="1800" dirty="0"/>
              <a:t>Methods or attributes to be considered </a:t>
            </a:r>
            <a:r>
              <a:rPr lang="en-GB" sz="1800" i="1" dirty="0"/>
              <a:t>protected</a:t>
            </a:r>
            <a:r>
              <a:rPr lang="en-GB" sz="1800" dirty="0"/>
              <a:t> </a:t>
            </a:r>
          </a:p>
          <a:p>
            <a:pPr lvl="2"/>
            <a:r>
              <a:rPr lang="en-GB" sz="1800" dirty="0"/>
              <a:t>private to the class but can be accessed from any subclass</a:t>
            </a:r>
          </a:p>
          <a:p>
            <a:pPr lvl="2"/>
            <a:r>
              <a:rPr lang="en-GB" sz="1800" dirty="0"/>
              <a:t>scope is thus the class and any subclasses (but only a convention)</a:t>
            </a:r>
          </a:p>
          <a:p>
            <a:pPr lvl="2"/>
            <a:endParaRPr lang="en-GB" dirty="0"/>
          </a:p>
          <a:p>
            <a:r>
              <a:rPr lang="en-GB" sz="2400" i="1" dirty="0"/>
              <a:t>Double underbar convention</a:t>
            </a:r>
          </a:p>
          <a:p>
            <a:pPr lvl="2"/>
            <a:r>
              <a:rPr lang="en-GB" sz="1800" dirty="0"/>
              <a:t>Methods or attributes to be considered </a:t>
            </a:r>
            <a:r>
              <a:rPr lang="en-GB" sz="1800" i="1" dirty="0"/>
              <a:t>private</a:t>
            </a:r>
            <a:r>
              <a:rPr lang="en-GB" sz="1800" dirty="0"/>
              <a:t> to that class </a:t>
            </a:r>
          </a:p>
          <a:p>
            <a:pPr lvl="2"/>
            <a:r>
              <a:rPr lang="en-GB" sz="1800" dirty="0"/>
              <a:t>should not be called from outside of the class</a:t>
            </a:r>
          </a:p>
          <a:p>
            <a:pPr lvl="2"/>
            <a:r>
              <a:rPr lang="en-GB" sz="1800"/>
              <a:t>Python runtime </a:t>
            </a:r>
            <a:r>
              <a:rPr lang="en-GB" sz="1800" dirty="0"/>
              <a:t>can perform name mangling on these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B52ED5-7377-3C4E-B78C-9451BC03460F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27/10/2020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D85904-63B3-074D-9812-4D7BC92688A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Inheritance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C41649-DC44-894A-9C3F-806394F33A0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14</a:t>
            </a:fld>
            <a:endParaRPr lang="en-GB"/>
          </a:p>
        </p:txBody>
      </p:sp>
      <p:pic>
        <p:nvPicPr>
          <p:cNvPr id="7" name="Picture 4" descr="Light bulb ideas - Free Stock Photo by Merelize on Stockvault.net">
            <a:extLst>
              <a:ext uri="{FF2B5EF4-FFF2-40B4-BE49-F238E27FC236}">
                <a16:creationId xmlns:a16="http://schemas.microsoft.com/office/drawing/2014/main" id="{632B3828-FBFA-C036-890B-E867922BA5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6867" y="356959"/>
            <a:ext cx="951136" cy="979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34121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F85A4-120C-C045-B386-FBC4724C90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Multiple Inheritance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901BBA-841A-4A49-BFE6-6E6C22DCF4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898" y="1508996"/>
            <a:ext cx="8913681" cy="1233396"/>
          </a:xfrm>
        </p:spPr>
        <p:txBody>
          <a:bodyPr/>
          <a:lstStyle/>
          <a:p>
            <a:r>
              <a:rPr lang="en-GB" sz="2400" dirty="0"/>
              <a:t>Python supports multiple inheritance</a:t>
            </a:r>
          </a:p>
          <a:p>
            <a:pPr lvl="2"/>
            <a:r>
              <a:rPr lang="en-GB" dirty="0"/>
              <a:t>multiple super classes to be listed in the parent class list (defined by the brackets following the class name)</a:t>
            </a:r>
          </a:p>
          <a:p>
            <a:pPr marL="914400" lvl="2" indent="0">
              <a:buNone/>
            </a:pPr>
            <a:endParaRPr lang="en-GB" sz="1600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C12E84-2348-7042-AE8D-1E647EFB0C2C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27/10/2020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5D2A71-E2E5-734D-A671-69758BFF917F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Inheritance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25F3E9-4712-B943-B31F-25DA00F11DD3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323178" y="6519743"/>
            <a:ext cx="2309681" cy="333375"/>
          </a:xfrm>
        </p:spPr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15</a:t>
            </a:fld>
            <a:endParaRPr lang="en-GB" dirty="0"/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FFB85D83-7E72-BF4B-AAC0-D034BE82A2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3120" y="2833596"/>
            <a:ext cx="2605072" cy="3488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3FE56FF-06A1-4A4C-970B-407D988BF552}"/>
              </a:ext>
            </a:extLst>
          </p:cNvPr>
          <p:cNvSpPr txBox="1"/>
          <p:nvPr/>
        </p:nvSpPr>
        <p:spPr>
          <a:xfrm>
            <a:off x="1296434" y="2840843"/>
            <a:ext cx="3096344" cy="286232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tx1"/>
                </a:solidFill>
              </a:rPr>
              <a:t>class</a:t>
            </a:r>
            <a:r>
              <a:rPr lang="en-GB" dirty="0">
                <a:solidFill>
                  <a:schemeClr val="tx1"/>
                </a:solidFill>
              </a:rPr>
              <a:t> Car:</a:t>
            </a:r>
            <a:br>
              <a:rPr lang="en-GB" dirty="0">
                <a:solidFill>
                  <a:schemeClr val="tx1"/>
                </a:solidFill>
              </a:rPr>
            </a:br>
            <a:r>
              <a:rPr lang="en-GB" dirty="0">
                <a:solidFill>
                  <a:schemeClr val="tx1"/>
                </a:solidFill>
              </a:rPr>
              <a:t>    </a:t>
            </a:r>
            <a:r>
              <a:rPr lang="en-GB" i="1" dirty="0">
                <a:solidFill>
                  <a:schemeClr val="tx1"/>
                </a:solidFill>
              </a:rPr>
              <a:t>""" Car ""”</a:t>
            </a:r>
          </a:p>
          <a:p>
            <a:r>
              <a:rPr lang="en-GB" i="1" dirty="0">
                <a:solidFill>
                  <a:schemeClr val="tx1"/>
                </a:solidFill>
              </a:rPr>
              <a:t>    method1()</a:t>
            </a:r>
            <a:br>
              <a:rPr lang="en-GB" i="1" dirty="0">
                <a:solidFill>
                  <a:schemeClr val="tx1"/>
                </a:solidFill>
              </a:rPr>
            </a:br>
            <a:br>
              <a:rPr lang="en-GB" dirty="0">
                <a:solidFill>
                  <a:schemeClr val="tx1"/>
                </a:solidFill>
              </a:rPr>
            </a:br>
            <a:r>
              <a:rPr lang="en-GB" b="1" dirty="0">
                <a:solidFill>
                  <a:schemeClr val="tx1"/>
                </a:solidFill>
              </a:rPr>
              <a:t>class</a:t>
            </a:r>
            <a:r>
              <a:rPr lang="en-GB" dirty="0">
                <a:solidFill>
                  <a:schemeClr val="tx1"/>
                </a:solidFill>
              </a:rPr>
              <a:t> Toy:</a:t>
            </a:r>
            <a:br>
              <a:rPr lang="en-GB" dirty="0">
                <a:solidFill>
                  <a:schemeClr val="tx1"/>
                </a:solidFill>
              </a:rPr>
            </a:br>
            <a:r>
              <a:rPr lang="en-GB" dirty="0">
                <a:solidFill>
                  <a:schemeClr val="tx1"/>
                </a:solidFill>
              </a:rPr>
              <a:t>    </a:t>
            </a:r>
            <a:r>
              <a:rPr lang="en-GB" i="1" dirty="0">
                <a:solidFill>
                  <a:schemeClr val="tx1"/>
                </a:solidFill>
              </a:rPr>
              <a:t>""" Toy ""”</a:t>
            </a:r>
          </a:p>
          <a:p>
            <a:r>
              <a:rPr lang="en-GB" i="1" dirty="0">
                <a:solidFill>
                  <a:schemeClr val="tx1"/>
                </a:solidFill>
              </a:rPr>
              <a:t>    method1()</a:t>
            </a:r>
            <a:br>
              <a:rPr lang="en-GB" dirty="0">
                <a:solidFill>
                  <a:schemeClr val="tx1"/>
                </a:solidFill>
              </a:rPr>
            </a:br>
            <a:br>
              <a:rPr lang="en-GB" dirty="0">
                <a:solidFill>
                  <a:schemeClr val="tx1"/>
                </a:solidFill>
              </a:rPr>
            </a:br>
            <a:r>
              <a:rPr lang="en-GB" b="1" dirty="0">
                <a:solidFill>
                  <a:schemeClr val="tx1"/>
                </a:solidFill>
              </a:rPr>
              <a:t>class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ToyCar</a:t>
            </a:r>
            <a:r>
              <a:rPr lang="en-GB" dirty="0">
                <a:solidFill>
                  <a:schemeClr val="tx1"/>
                </a:solidFill>
              </a:rPr>
              <a:t>(</a:t>
            </a:r>
            <a:r>
              <a:rPr lang="en-GB" b="1" dirty="0">
                <a:solidFill>
                  <a:srgbClr val="0000FF"/>
                </a:solidFill>
              </a:rPr>
              <a:t>Car, Toy</a:t>
            </a:r>
            <a:r>
              <a:rPr lang="en-GB" dirty="0">
                <a:solidFill>
                  <a:schemeClr val="tx1"/>
                </a:solidFill>
              </a:rPr>
              <a:t>):</a:t>
            </a:r>
            <a:br>
              <a:rPr lang="en-GB" dirty="0">
                <a:solidFill>
                  <a:schemeClr val="tx1"/>
                </a:solidFill>
              </a:rPr>
            </a:br>
            <a:r>
              <a:rPr lang="en-GB" dirty="0">
                <a:solidFill>
                  <a:schemeClr val="tx1"/>
                </a:solidFill>
              </a:rPr>
              <a:t>    </a:t>
            </a:r>
            <a:r>
              <a:rPr lang="en-GB" i="1" dirty="0">
                <a:solidFill>
                  <a:schemeClr val="tx1"/>
                </a:solidFill>
              </a:rPr>
              <a:t>""" A Toy Car """</a:t>
            </a:r>
            <a:endParaRPr lang="en-GB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F5BDB29-B1D3-344C-9F7A-952A92DFC80F}"/>
              </a:ext>
            </a:extLst>
          </p:cNvPr>
          <p:cNvSpPr/>
          <p:nvPr/>
        </p:nvSpPr>
        <p:spPr>
          <a:xfrm>
            <a:off x="737072" y="5757442"/>
            <a:ext cx="421506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0000FF"/>
                </a:solidFill>
              </a:rPr>
              <a:t>to find methods Python 3 performs a </a:t>
            </a:r>
            <a:r>
              <a:rPr lang="en-US" sz="1600" i="1" dirty="0">
                <a:solidFill>
                  <a:srgbClr val="0000FF"/>
                </a:solidFill>
              </a:rPr>
              <a:t>breadth first </a:t>
            </a:r>
            <a:r>
              <a:rPr lang="en-US" sz="1600" dirty="0">
                <a:solidFill>
                  <a:srgbClr val="0000FF"/>
                </a:solidFill>
              </a:rPr>
              <a:t>search up inheritance tree</a:t>
            </a:r>
          </a:p>
        </p:txBody>
      </p:sp>
      <p:pic>
        <p:nvPicPr>
          <p:cNvPr id="9" name="Picture 8" descr="Light bulb ideas - Free Stock Photo by Merelize on Stockvault.net">
            <a:extLst>
              <a:ext uri="{FF2B5EF4-FFF2-40B4-BE49-F238E27FC236}">
                <a16:creationId xmlns:a16="http://schemas.microsoft.com/office/drawing/2014/main" id="{BC648D69-8350-8A7D-C7EE-4B618B0F63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659" y="5757442"/>
            <a:ext cx="429282" cy="442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B3BC8AB-0260-463D-7C55-5BA7A09C10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3360" y="464921"/>
            <a:ext cx="948216" cy="903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6474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70B83A-8240-6147-BB3C-4731E5B9A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40C306-97F1-C048-823F-56E72FB60B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23900" dirty="0">
                <a:solidFill>
                  <a:srgbClr val="0000FF"/>
                </a:solidFill>
              </a:rPr>
              <a:t>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ACD4E9-76D0-6F4A-BAD8-FB63C10E5BE4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27/10/2020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4AD678-DDAF-AB49-BFD8-6EA8C593E19E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Course Overview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2DA270-FC9E-3F42-AD7E-E626A828284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95799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Plan for Session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What is Inheritance?</a:t>
            </a:r>
          </a:p>
          <a:p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Inheritance Terminology</a:t>
            </a:r>
          </a:p>
          <a:p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Purpose of a Subclass</a:t>
            </a:r>
          </a:p>
          <a:p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Declaring Inheritance in Python</a:t>
            </a:r>
          </a:p>
          <a:p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The Class object and Inheritance</a:t>
            </a:r>
          </a:p>
          <a:p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Overriding and Extending Methods</a:t>
            </a:r>
          </a:p>
          <a:p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Inheritance Naming Conventions</a:t>
            </a:r>
          </a:p>
          <a:p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Multiple Inheritance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2</a:t>
            </a:fld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C50A77-6650-AB4C-8AE3-A76AD49315C3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27/10/2020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EAA33B-6FBC-5A4F-A217-54FB115C8A71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Inheritance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1BEA5CF-EAC0-B640-8549-63B61A1B47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9344" y="267460"/>
            <a:ext cx="1099840" cy="1099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5610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Inheritance?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Allows one class to inherit features defined in another class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Provides a from of reuse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Allows data and behaviour to be defined in one place</a:t>
            </a:r>
          </a:p>
          <a:p>
            <a:pPr lvl="1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and therefore maintained in one place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Person defines</a:t>
            </a:r>
          </a:p>
          <a:p>
            <a:pPr lvl="1"/>
            <a:r>
              <a:rPr lang="en-US" sz="2000" dirty="0">
                <a:latin typeface="Courier" pitchFamily="2" charset="0"/>
                <a:cs typeface="Arial" panose="020B0604020202020204" pitchFamily="34" charset="0"/>
              </a:rPr>
              <a:t>name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000" dirty="0">
                <a:latin typeface="Courier" pitchFamily="2" charset="0"/>
                <a:cs typeface="Arial" panose="020B0604020202020204" pitchFamily="34" charset="0"/>
              </a:rPr>
              <a:t>age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attributes and </a:t>
            </a:r>
            <a:r>
              <a:rPr lang="en-US" sz="2000" dirty="0">
                <a:latin typeface="Courier" pitchFamily="2" charset="0"/>
                <a:cs typeface="Arial" panose="020B0604020202020204" pitchFamily="34" charset="0"/>
              </a:rPr>
              <a:t>birthday()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Employee </a:t>
            </a:r>
          </a:p>
          <a:p>
            <a:pPr lvl="1"/>
            <a:r>
              <a:rPr lang="en-US" sz="2000" i="1" dirty="0">
                <a:latin typeface="Arial" panose="020B0604020202020204" pitchFamily="34" charset="0"/>
                <a:cs typeface="Arial" panose="020B0604020202020204" pitchFamily="34" charset="0"/>
              </a:rPr>
              <a:t>inherits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the definitions of </a:t>
            </a:r>
            <a:r>
              <a:rPr lang="en-US" sz="2000" dirty="0">
                <a:latin typeface="Courier" pitchFamily="2" charset="0"/>
                <a:cs typeface="Arial" panose="020B0604020202020204" pitchFamily="34" charset="0"/>
              </a:rPr>
              <a:t>name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000" dirty="0">
                <a:latin typeface="Courier" pitchFamily="2" charset="0"/>
                <a:cs typeface="Arial" panose="020B0604020202020204" pitchFamily="34" charset="0"/>
              </a:rPr>
              <a:t>age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sz="2000" dirty="0">
                <a:latin typeface="Courier" pitchFamily="2" charset="0"/>
                <a:cs typeface="Arial" panose="020B0604020202020204" pitchFamily="34" charset="0"/>
              </a:rPr>
              <a:t>birthday() </a:t>
            </a:r>
          </a:p>
          <a:p>
            <a:pPr lvl="1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and adds </a:t>
            </a:r>
            <a:r>
              <a:rPr lang="en-US" sz="2000" dirty="0">
                <a:latin typeface="Courier" pitchFamily="2" charset="0"/>
                <a:cs typeface="Arial" panose="020B0604020202020204" pitchFamily="34" charset="0"/>
              </a:rPr>
              <a:t>id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attribute and </a:t>
            </a:r>
            <a:r>
              <a:rPr lang="en-US" sz="2000" dirty="0" err="1">
                <a:latin typeface="Courier" pitchFamily="2" charset="0"/>
                <a:cs typeface="Arial" panose="020B0604020202020204" pitchFamily="34" charset="0"/>
              </a:rPr>
              <a:t>calculate_pay</a:t>
            </a:r>
            <a:r>
              <a:rPr lang="en-US" sz="2000" dirty="0">
                <a:latin typeface="Courier" pitchFamily="2" charset="0"/>
                <a:cs typeface="Arial" panose="020B0604020202020204" pitchFamily="34" charset="0"/>
              </a:rPr>
              <a:t>()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method</a:t>
            </a:r>
          </a:p>
          <a:p>
            <a:pPr lvl="2"/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sz="1600" b="1" kern="1200" dirty="0">
              <a:solidFill>
                <a:srgbClr val="0000CD"/>
              </a:solidFill>
              <a:latin typeface="Courier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3</a:t>
            </a:fld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C50A77-6650-AB4C-8AE3-A76AD49315C3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27/10/2020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EAA33B-6FBC-5A4F-A217-54FB115C8A71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Inheritance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7B24A148-5B69-C140-9CF6-927FEC1CD2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5328" y="3284984"/>
            <a:ext cx="1414404" cy="2941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Light bulb ideas - Free Stock Photo by Merelize on Stockvault.net">
            <a:extLst>
              <a:ext uri="{FF2B5EF4-FFF2-40B4-BE49-F238E27FC236}">
                <a16:creationId xmlns:a16="http://schemas.microsoft.com/office/drawing/2014/main" id="{301CED52-1289-CDA9-E686-43DA250DF9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1976" y="333989"/>
            <a:ext cx="951136" cy="979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34384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A5F5B-E19A-564C-8085-CF97DED934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Inheritance Terminology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DB85FA-065A-CB47-B9BE-6832B7E139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Commonly used inheritance terminology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D9C223-8D55-F04B-A38D-DA4384D2280A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27/10/2020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D01D09-62AD-414B-B18E-D73943D0023B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Inheritance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4CB885-D971-E943-8DC2-762A2AC3DCC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4</a:t>
            </a:fld>
            <a:endParaRPr lang="en-GB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88C3622-7E12-5D43-BAA7-DDEFCC0E77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8803" y="2204864"/>
            <a:ext cx="5546673" cy="370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Light bulb ideas - Free Stock Photo by Merelize on Stockvault.net">
            <a:extLst>
              <a:ext uri="{FF2B5EF4-FFF2-40B4-BE49-F238E27FC236}">
                <a16:creationId xmlns:a16="http://schemas.microsoft.com/office/drawing/2014/main" id="{EFE5032D-6337-66FA-E232-EB20D0659D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1976" y="333989"/>
            <a:ext cx="951136" cy="979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88500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AA8F49-6313-6645-A109-13406F0D9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Purpose of a Subclass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418B67-17CA-7743-A4ED-72BCF1ABBA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299" y="1416051"/>
            <a:ext cx="8913681" cy="4529138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A subclass should do 1 or more of:</a:t>
            </a:r>
          </a:p>
          <a:p>
            <a:pPr lvl="2"/>
            <a:endParaRPr lang="en-US" sz="1600" dirty="0"/>
          </a:p>
          <a:p>
            <a:r>
              <a:rPr lang="en-GB" sz="2400" dirty="0"/>
              <a:t>Extend the external protocol or interface of the superclass</a:t>
            </a:r>
          </a:p>
          <a:p>
            <a:pPr lvl="2"/>
            <a:endParaRPr lang="en-GB" sz="1600" dirty="0"/>
          </a:p>
          <a:p>
            <a:r>
              <a:rPr lang="en-GB" sz="2400" dirty="0"/>
              <a:t>Change the implementation of 1 or more methods</a:t>
            </a:r>
          </a:p>
          <a:p>
            <a:pPr lvl="1"/>
            <a:r>
              <a:rPr lang="en-GB" sz="2200" dirty="0"/>
              <a:t>i.e. the way in which the behaviour provided by the superclass is implemented.</a:t>
            </a:r>
          </a:p>
          <a:p>
            <a:pPr lvl="2"/>
            <a:endParaRPr lang="en-GB" sz="1800" dirty="0"/>
          </a:p>
          <a:p>
            <a:r>
              <a:rPr lang="en-GB" sz="2400" dirty="0"/>
              <a:t>Add additional behaviour </a:t>
            </a:r>
          </a:p>
          <a:p>
            <a:pPr lvl="1"/>
            <a:r>
              <a:rPr lang="en-GB" sz="2200" dirty="0"/>
              <a:t>that references inherited behaviour / data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6DB73C-351B-F44E-BD86-EA56356C0C5C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27/10/2020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4340F6-5AC8-CE48-BECB-0DF4407978C6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Inheritance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0C8CE2-337C-AF43-9D50-819FE933C0B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5</a:t>
            </a:fld>
            <a:endParaRPr lang="en-GB"/>
          </a:p>
        </p:txBody>
      </p:sp>
      <p:pic>
        <p:nvPicPr>
          <p:cNvPr id="7" name="Picture 4" descr="Light bulb ideas - Free Stock Photo by Merelize on Stockvault.net">
            <a:extLst>
              <a:ext uri="{FF2B5EF4-FFF2-40B4-BE49-F238E27FC236}">
                <a16:creationId xmlns:a16="http://schemas.microsoft.com/office/drawing/2014/main" id="{872EEF2D-BC89-9589-7C4D-02BDF1D6BE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1976" y="333989"/>
            <a:ext cx="951136" cy="979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51804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D03BFC-F611-834D-A573-0DACE80A6B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Declaring Inheritance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F59C33-DF5D-4244-A177-ACFA86871B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A class extends a parent class </a:t>
            </a:r>
          </a:p>
          <a:p>
            <a:pPr lvl="1"/>
            <a:r>
              <a:rPr lang="en-US" sz="2000" dirty="0"/>
              <a:t>by listing the parent in brackets after the class name</a:t>
            </a:r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r>
              <a:rPr lang="en-US" sz="2000" dirty="0"/>
              <a:t>can have one or multiple super (parent) classes</a:t>
            </a:r>
          </a:p>
          <a:p>
            <a:pPr lvl="1"/>
            <a:endParaRPr lang="en-US" sz="2000" dirty="0"/>
          </a:p>
          <a:p>
            <a:r>
              <a:rPr lang="en-US" sz="2400" dirty="0"/>
              <a:t>Subclass will </a:t>
            </a:r>
            <a:r>
              <a:rPr lang="en-US" sz="2400" i="1" dirty="0"/>
              <a:t>inherit</a:t>
            </a:r>
            <a:r>
              <a:rPr lang="en-US" sz="2400" dirty="0"/>
              <a:t> all attributes and methods</a:t>
            </a:r>
          </a:p>
          <a:p>
            <a:pPr lvl="1"/>
            <a:r>
              <a:rPr lang="en-US" dirty="0"/>
              <a:t>from superclass class</a:t>
            </a:r>
          </a:p>
          <a:p>
            <a:pPr lvl="1"/>
            <a:r>
              <a:rPr lang="en-US" dirty="0"/>
              <a:t>unless they override them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0A1CF4-55B1-2B41-BC35-58F866219D7C}"/>
              </a:ext>
            </a:extLst>
          </p:cNvPr>
          <p:cNvSpPr txBox="1"/>
          <p:nvPr/>
        </p:nvSpPr>
        <p:spPr>
          <a:xfrm>
            <a:off x="2144688" y="2636912"/>
            <a:ext cx="4680520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SubClassName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GB" i="1" dirty="0" err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SuperClassName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):</a:t>
            </a:r>
          </a:p>
          <a:p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class-body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8EF58A-614A-274F-A3F6-3B154BD19B5A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27/10/2020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13E5C4-F4A8-BE48-A4F3-A1311FB79B3E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Inheritance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319A72-ED3B-C146-BBAD-1D381C1AAAA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6</a:t>
            </a:fld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6B4BDC2-7BDC-3052-945A-C505876FDA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3360" y="464921"/>
            <a:ext cx="948216" cy="903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0302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D03BFC-F611-834D-A573-0DACE80A6B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Declaring Inheritance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F59C33-DF5D-4244-A177-ACFA86871B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9940" y="1416051"/>
            <a:ext cx="8913681" cy="4529138"/>
          </a:xfrm>
        </p:spPr>
        <p:txBody>
          <a:bodyPr/>
          <a:lstStyle/>
          <a:p>
            <a:r>
              <a:rPr lang="en-US" sz="2400" dirty="0"/>
              <a:t>Given the following classes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we can declare </a:t>
            </a:r>
            <a:br>
              <a:rPr lang="en-US" sz="2400" dirty="0"/>
            </a:br>
            <a:r>
              <a:rPr lang="en-US" sz="2400" dirty="0"/>
              <a:t>this subclass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E02DF1-231C-D74C-9D84-ED1D1AB33BE3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27/10/2020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D92B7E-1DFB-504C-A3A0-E6865E8CE06B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Inheritance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66D699-682C-8E48-B126-B4FD0316D6B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7</a:t>
            </a:fld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0963F01-87E5-394E-9713-E371B2451E6F}"/>
              </a:ext>
            </a:extLst>
          </p:cNvPr>
          <p:cNvSpPr txBox="1"/>
          <p:nvPr/>
        </p:nvSpPr>
        <p:spPr>
          <a:xfrm>
            <a:off x="495300" y="1893652"/>
            <a:ext cx="5753844" cy="23083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Person:</a:t>
            </a:r>
            <a:b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</a:t>
            </a:r>
            <a:r>
              <a:rPr lang="en-GB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__</a:t>
            </a:r>
            <a:r>
              <a:rPr lang="en-GB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init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__(self, name, age):</a:t>
            </a:r>
            <a:b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    </a:t>
            </a:r>
            <a:r>
              <a:rPr lang="en-GB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self.name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name</a:t>
            </a:r>
            <a:b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    </a:t>
            </a:r>
            <a:r>
              <a:rPr lang="en-GB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self.age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age</a:t>
            </a:r>
          </a:p>
          <a:p>
            <a:b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</a:t>
            </a:r>
            <a:r>
              <a:rPr lang="en-GB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birthday(self):</a:t>
            </a:r>
            <a:b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    print('Happy birthday you were', </a:t>
            </a:r>
            <a:r>
              <a:rPr lang="en-GB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self.age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b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    </a:t>
            </a:r>
            <a:r>
              <a:rPr lang="en-GB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self.age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+= 1</a:t>
            </a:r>
            <a:b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    print('You are now', </a:t>
            </a:r>
            <a:r>
              <a:rPr lang="en-GB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self.age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B8BFF6-8025-BA41-A4D5-CCD931AB7E7F}"/>
              </a:ext>
            </a:extLst>
          </p:cNvPr>
          <p:cNvSpPr txBox="1"/>
          <p:nvPr/>
        </p:nvSpPr>
        <p:spPr>
          <a:xfrm>
            <a:off x="3673229" y="4136768"/>
            <a:ext cx="5781484" cy="25545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Employee(</a:t>
            </a:r>
            <a:r>
              <a:rPr lang="en-GB" sz="16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Person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):</a:t>
            </a:r>
            <a:b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</a:t>
            </a:r>
            <a:r>
              <a:rPr lang="en-GB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__</a:t>
            </a:r>
            <a:r>
              <a:rPr lang="en-GB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init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__(self, name, age, id):</a:t>
            </a:r>
            <a:b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    </a:t>
            </a:r>
            <a:r>
              <a:rPr lang="en-GB" sz="16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super()</a:t>
            </a:r>
            <a:r>
              <a:rPr lang="en-GB" sz="16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.__</a:t>
            </a:r>
            <a:r>
              <a:rPr lang="en-GB" sz="1600" dirty="0" err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init</a:t>
            </a:r>
            <a:r>
              <a:rPr lang="en-GB" sz="16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__(name, age)</a:t>
            </a:r>
            <a:br>
              <a:rPr lang="en-GB" sz="16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    </a:t>
            </a:r>
            <a:r>
              <a:rPr lang="en-GB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self.id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id</a:t>
            </a:r>
          </a:p>
          <a:p>
            <a:b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</a:t>
            </a:r>
            <a:r>
              <a:rPr lang="en-GB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calculate_pay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(self, </a:t>
            </a:r>
            <a:r>
              <a:rPr lang="en-GB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hours_worked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):</a:t>
            </a:r>
            <a:b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    </a:t>
            </a:r>
            <a:r>
              <a:rPr lang="en-GB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rate_of_pay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7.50</a:t>
            </a:r>
            <a:b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    </a:t>
            </a:r>
            <a:r>
              <a:rPr lang="en-GB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self.age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&gt;= 21:</a:t>
            </a:r>
            <a:b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        </a:t>
            </a:r>
            <a:r>
              <a:rPr lang="en-GB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rate_of_pay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+= 2.50</a:t>
            </a:r>
            <a:b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    </a:t>
            </a:r>
            <a:r>
              <a:rPr lang="en-GB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return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hours_worked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* </a:t>
            </a:r>
            <a:r>
              <a:rPr lang="en-GB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rate_of_pay</a:t>
            </a:r>
            <a:endParaRPr lang="en-GB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70325D67-2011-AE43-837C-D932CCFF4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7256" y="1700411"/>
            <a:ext cx="1151510" cy="2395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28108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AC3D49-0387-2A44-B887-53EA6B11C3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Declaring Inheritance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026A97-ED22-5B4B-A7F4-DE6AAFB906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299" y="1431204"/>
            <a:ext cx="8913681" cy="4781128"/>
          </a:xfrm>
        </p:spPr>
        <p:txBody>
          <a:bodyPr/>
          <a:lstStyle/>
          <a:p>
            <a:r>
              <a:rPr lang="en-GB" sz="2400" dirty="0"/>
              <a:t>Employee extends Person</a:t>
            </a:r>
          </a:p>
          <a:p>
            <a:r>
              <a:rPr lang="en-GB" sz="2400" dirty="0"/>
              <a:t>_</a:t>
            </a:r>
            <a:r>
              <a:rPr lang="en-GB" sz="700" dirty="0"/>
              <a:t> </a:t>
            </a:r>
            <a:r>
              <a:rPr lang="en-GB" sz="2400" dirty="0"/>
              <a:t>_</a:t>
            </a:r>
            <a:r>
              <a:rPr lang="en-GB" sz="2400" dirty="0" err="1"/>
              <a:t>init</a:t>
            </a:r>
            <a:r>
              <a:rPr lang="en-GB" sz="2400" dirty="0"/>
              <a:t>_</a:t>
            </a:r>
            <a:r>
              <a:rPr lang="en-GB" sz="700" dirty="0"/>
              <a:t> </a:t>
            </a:r>
            <a:r>
              <a:rPr lang="en-GB" sz="2400" dirty="0"/>
              <a:t>_() method </a:t>
            </a:r>
          </a:p>
          <a:p>
            <a:pPr lvl="1"/>
            <a:r>
              <a:rPr lang="en-GB" sz="2000" dirty="0"/>
              <a:t>must reference </a:t>
            </a:r>
            <a:r>
              <a:rPr lang="en-GB" sz="2000" dirty="0">
                <a:latin typeface="Courier" pitchFamily="2" charset="0"/>
              </a:rPr>
              <a:t>_</a:t>
            </a:r>
            <a:r>
              <a:rPr lang="en-GB" sz="600" dirty="0">
                <a:latin typeface="Courier" pitchFamily="2" charset="0"/>
              </a:rPr>
              <a:t> </a:t>
            </a:r>
            <a:r>
              <a:rPr lang="en-GB" sz="2000" dirty="0">
                <a:latin typeface="Courier" pitchFamily="2" charset="0"/>
              </a:rPr>
              <a:t>_</a:t>
            </a:r>
            <a:r>
              <a:rPr lang="en-GB" sz="2000" dirty="0" err="1">
                <a:latin typeface="Courier" pitchFamily="2" charset="0"/>
              </a:rPr>
              <a:t>init</a:t>
            </a:r>
            <a:r>
              <a:rPr lang="en-GB" sz="2000" dirty="0">
                <a:latin typeface="Courier" pitchFamily="2" charset="0"/>
              </a:rPr>
              <a:t>_</a:t>
            </a:r>
            <a:r>
              <a:rPr lang="en-GB" sz="600" dirty="0">
                <a:latin typeface="Courier" pitchFamily="2" charset="0"/>
              </a:rPr>
              <a:t> </a:t>
            </a:r>
            <a:r>
              <a:rPr lang="en-GB" sz="2000" dirty="0">
                <a:latin typeface="Courier" pitchFamily="2" charset="0"/>
              </a:rPr>
              <a:t>_() </a:t>
            </a:r>
            <a:r>
              <a:rPr lang="en-GB" sz="2000" dirty="0"/>
              <a:t>method in class </a:t>
            </a:r>
            <a:r>
              <a:rPr lang="en-GB" sz="2000" dirty="0">
                <a:latin typeface="Courier" pitchFamily="2" charset="0"/>
              </a:rPr>
              <a:t>Person</a:t>
            </a:r>
          </a:p>
          <a:p>
            <a:pPr lvl="1"/>
            <a:r>
              <a:rPr lang="en-GB" sz="2000" dirty="0"/>
              <a:t>used to initialise instances of that class</a:t>
            </a:r>
          </a:p>
          <a:p>
            <a:pPr lvl="1"/>
            <a:r>
              <a:rPr lang="en-GB" sz="2000" dirty="0"/>
              <a:t>via the </a:t>
            </a:r>
            <a:r>
              <a:rPr lang="en-GB" sz="2000" b="1" dirty="0">
                <a:solidFill>
                  <a:srgbClr val="0000FF"/>
                </a:solidFill>
                <a:latin typeface="Courier" pitchFamily="2" charset="0"/>
              </a:rPr>
              <a:t>super()</a:t>
            </a:r>
            <a:r>
              <a:rPr lang="en-GB" sz="2000" b="1" dirty="0">
                <a:latin typeface="Courier" pitchFamily="2" charset="0"/>
              </a:rPr>
              <a:t>._</a:t>
            </a:r>
            <a:r>
              <a:rPr lang="en-GB" sz="600" b="1" dirty="0">
                <a:latin typeface="Courier" pitchFamily="2" charset="0"/>
              </a:rPr>
              <a:t> </a:t>
            </a:r>
            <a:r>
              <a:rPr lang="en-GB" sz="2000" b="1" dirty="0">
                <a:latin typeface="Courier" pitchFamily="2" charset="0"/>
              </a:rPr>
              <a:t>_</a:t>
            </a:r>
            <a:r>
              <a:rPr lang="en-GB" sz="2000" b="1" dirty="0" err="1">
                <a:latin typeface="Courier" pitchFamily="2" charset="0"/>
              </a:rPr>
              <a:t>init</a:t>
            </a:r>
            <a:r>
              <a:rPr lang="en-GB" sz="2000" b="1" dirty="0">
                <a:latin typeface="Courier" pitchFamily="2" charset="0"/>
              </a:rPr>
              <a:t>_</a:t>
            </a:r>
            <a:r>
              <a:rPr lang="en-GB" sz="600" b="1" dirty="0">
                <a:latin typeface="Courier" pitchFamily="2" charset="0"/>
              </a:rPr>
              <a:t> </a:t>
            </a:r>
            <a:r>
              <a:rPr lang="en-GB" sz="2000" b="1" dirty="0">
                <a:latin typeface="Courier" pitchFamily="2" charset="0"/>
              </a:rPr>
              <a:t>_() </a:t>
            </a:r>
            <a:r>
              <a:rPr lang="en-GB" sz="2000" dirty="0"/>
              <a:t>reference</a:t>
            </a:r>
          </a:p>
          <a:p>
            <a:r>
              <a:rPr lang="en-GB" sz="2400" dirty="0"/>
              <a:t>All instances of the class Employee </a:t>
            </a:r>
          </a:p>
          <a:p>
            <a:pPr lvl="1"/>
            <a:r>
              <a:rPr lang="en-GB" sz="2000" dirty="0"/>
              <a:t>have a </a:t>
            </a:r>
            <a:r>
              <a:rPr lang="en-GB" sz="2000" dirty="0">
                <a:latin typeface="Courier" pitchFamily="2" charset="0"/>
              </a:rPr>
              <a:t>name</a:t>
            </a:r>
            <a:r>
              <a:rPr lang="en-GB" sz="2000" dirty="0"/>
              <a:t>, and </a:t>
            </a:r>
            <a:r>
              <a:rPr lang="en-GB" sz="2000" dirty="0">
                <a:latin typeface="Courier" pitchFamily="2" charset="0"/>
              </a:rPr>
              <a:t>age</a:t>
            </a:r>
            <a:r>
              <a:rPr lang="en-GB" sz="2000" dirty="0"/>
              <a:t> and an </a:t>
            </a:r>
            <a:r>
              <a:rPr lang="en-GB" sz="2000" dirty="0">
                <a:latin typeface="Courier" pitchFamily="2" charset="0"/>
              </a:rPr>
              <a:t>id</a:t>
            </a:r>
            <a:r>
              <a:rPr lang="en-GB" sz="2000" dirty="0"/>
              <a:t> and </a:t>
            </a:r>
          </a:p>
          <a:p>
            <a:pPr lvl="1"/>
            <a:r>
              <a:rPr lang="en-GB" sz="2000" dirty="0"/>
              <a:t>have the behaviours </a:t>
            </a:r>
            <a:r>
              <a:rPr lang="en-GB" sz="2000" dirty="0">
                <a:latin typeface="Courier" pitchFamily="2" charset="0"/>
              </a:rPr>
              <a:t>birthday() </a:t>
            </a:r>
            <a:r>
              <a:rPr lang="en-GB" sz="2000" dirty="0"/>
              <a:t>and </a:t>
            </a:r>
            <a:r>
              <a:rPr lang="en-GB" sz="2000" dirty="0" err="1">
                <a:latin typeface="Courier" pitchFamily="2" charset="0"/>
              </a:rPr>
              <a:t>calculate_pay</a:t>
            </a:r>
            <a:r>
              <a:rPr lang="en-GB" sz="2000" dirty="0">
                <a:latin typeface="Courier" pitchFamily="2" charset="0"/>
              </a:rPr>
              <a:t>(</a:t>
            </a:r>
            <a:r>
              <a:rPr lang="en-GB" sz="2000" dirty="0" err="1">
                <a:latin typeface="Courier" pitchFamily="2" charset="0"/>
              </a:rPr>
              <a:t>house_worked</a:t>
            </a:r>
            <a:r>
              <a:rPr lang="en-GB" sz="2000" dirty="0">
                <a:latin typeface="Courier" pitchFamily="2" charset="0"/>
              </a:rPr>
              <a:t>)</a:t>
            </a:r>
          </a:p>
          <a:p>
            <a:r>
              <a:rPr lang="en-GB" sz="2400" dirty="0" err="1"/>
              <a:t>calculate_pay</a:t>
            </a:r>
            <a:r>
              <a:rPr lang="en-GB" sz="2400" dirty="0"/>
              <a:t>() in Employee class </a:t>
            </a:r>
          </a:p>
          <a:p>
            <a:pPr lvl="1"/>
            <a:r>
              <a:rPr lang="en-GB" sz="2000" dirty="0"/>
              <a:t>can access attributes </a:t>
            </a:r>
            <a:r>
              <a:rPr lang="en-GB" sz="2000" dirty="0">
                <a:latin typeface="Courier" pitchFamily="2" charset="0"/>
              </a:rPr>
              <a:t>name</a:t>
            </a:r>
            <a:r>
              <a:rPr lang="en-GB" sz="2000" dirty="0"/>
              <a:t> and </a:t>
            </a:r>
            <a:r>
              <a:rPr lang="en-GB" sz="2000" dirty="0">
                <a:latin typeface="Courier" pitchFamily="2" charset="0"/>
              </a:rPr>
              <a:t>age</a:t>
            </a:r>
            <a:r>
              <a:rPr lang="en-GB" sz="2000" dirty="0"/>
              <a:t> just as it can access </a:t>
            </a:r>
            <a:r>
              <a:rPr lang="en-GB" sz="2000" dirty="0">
                <a:latin typeface="Courier" pitchFamily="2" charset="0"/>
              </a:rPr>
              <a:t>id</a:t>
            </a:r>
            <a:r>
              <a:rPr lang="en-GB" sz="2000" dirty="0"/>
              <a:t> 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ABB7FA-CE3E-D043-A9AB-86C6439586EA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27/10/2020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B14231-4789-BF45-9870-48A8C19B4D42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Inheritance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E5F57C-D8C1-064D-ABBF-CEF597FB7FE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68323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236D80-B247-A048-B311-8AEC0ABB4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Inheritance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39A1EF-4C35-FA46-8CA2-958F062AA0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0" y="1600200"/>
            <a:ext cx="8913681" cy="532656"/>
          </a:xfrm>
        </p:spPr>
        <p:txBody>
          <a:bodyPr/>
          <a:lstStyle/>
          <a:p>
            <a:r>
              <a:rPr lang="en-US" sz="2400" dirty="0"/>
              <a:t>Can now use </a:t>
            </a:r>
            <a:r>
              <a:rPr lang="en-US" sz="2400" dirty="0">
                <a:latin typeface="Courier" pitchFamily="2" charset="0"/>
              </a:rPr>
              <a:t>Person</a:t>
            </a:r>
            <a:r>
              <a:rPr lang="en-US" sz="2400" dirty="0"/>
              <a:t> and </a:t>
            </a:r>
            <a:r>
              <a:rPr lang="en-US" sz="2400" dirty="0">
                <a:latin typeface="Courier" pitchFamily="2" charset="0"/>
              </a:rPr>
              <a:t>Employee</a:t>
            </a:r>
            <a:r>
              <a:rPr lang="en-US" sz="2400" dirty="0"/>
              <a:t> classes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08D784-4645-4B46-8CBD-99B079EB7FE5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27/10/2020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BE9CBA-D0E0-D442-B3DB-CDD3D3B9742A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Inheritance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F267AB-57E4-E04E-A26A-413D0AB5AAE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9</a:t>
            </a:fld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4158FF-8BDB-044C-A01E-BADDA32ED602}"/>
              </a:ext>
            </a:extLst>
          </p:cNvPr>
          <p:cNvSpPr txBox="1"/>
          <p:nvPr/>
        </p:nvSpPr>
        <p:spPr>
          <a:xfrm>
            <a:off x="1383116" y="2132856"/>
            <a:ext cx="5442091" cy="427809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print(</a:t>
            </a:r>
            <a:r>
              <a:rPr lang="en-GB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'Person'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b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 = Person(</a:t>
            </a:r>
            <a:r>
              <a:rPr lang="en-GB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'John'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54)</a:t>
            </a:r>
            <a:b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print(p)</a:t>
            </a:r>
            <a:b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p.birthday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  <a:b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print(</a:t>
            </a:r>
            <a:r>
              <a:rPr lang="en-GB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p.name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b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print(</a:t>
            </a:r>
            <a:r>
              <a:rPr lang="en-GB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p.age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b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print(</a:t>
            </a:r>
            <a:r>
              <a:rPr lang="en-GB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'-' 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* 25)</a:t>
            </a:r>
            <a:b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print(</a:t>
            </a:r>
            <a:r>
              <a:rPr lang="en-GB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'Employee'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b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 = Employee(</a:t>
            </a:r>
            <a:r>
              <a:rPr lang="en-GB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'Denise'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51, 7468)</a:t>
            </a:r>
          </a:p>
          <a:p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print(e)</a:t>
            </a:r>
            <a:b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1600" dirty="0" err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e.birthday</a:t>
            </a:r>
            <a:r>
              <a:rPr lang="en-GB" sz="16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  <a:b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print(</a:t>
            </a:r>
            <a:r>
              <a:rPr lang="en-GB" sz="1600" dirty="0" err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e.name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b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print(</a:t>
            </a:r>
            <a:r>
              <a:rPr lang="en-GB" sz="1600" dirty="0" err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e.age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b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print(</a:t>
            </a:r>
            <a:r>
              <a:rPr lang="en-GB" sz="1600" b="1" dirty="0" err="1">
                <a:solidFill>
                  <a:srgbClr val="57DB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e.id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b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print(</a:t>
            </a:r>
            <a:r>
              <a:rPr lang="en-GB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</a:t>
            </a:r>
            <a:r>
              <a:rPr lang="en-GB" sz="16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e.calculate_pay</a:t>
            </a:r>
            <a:r>
              <a:rPr lang="en-GB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(40):'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GB" sz="1600" b="1" dirty="0" err="1">
                <a:solidFill>
                  <a:srgbClr val="57DB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e.calculate_pay</a:t>
            </a:r>
            <a:r>
              <a:rPr lang="en-GB" sz="1600" b="1" dirty="0">
                <a:solidFill>
                  <a:srgbClr val="57DB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(40) </a:t>
            </a:r>
            <a:r>
              <a:rPr lang="en-GB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92DA30-5662-AD45-B1C1-15B5FB752765}"/>
              </a:ext>
            </a:extLst>
          </p:cNvPr>
          <p:cNvSpPr txBox="1"/>
          <p:nvPr/>
        </p:nvSpPr>
        <p:spPr>
          <a:xfrm>
            <a:off x="6528329" y="3194843"/>
            <a:ext cx="2703062" cy="3323987"/>
          </a:xfrm>
          <a:prstGeom prst="rect">
            <a:avLst/>
          </a:prstGeom>
          <a:solidFill>
            <a:srgbClr val="BEFFBE"/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Person</a:t>
            </a:r>
          </a:p>
          <a:p>
            <a:r>
              <a:rPr lang="en-GB" sz="1400" dirty="0">
                <a:solidFill>
                  <a:schemeClr val="tx1"/>
                </a:solidFill>
              </a:rPr>
              <a:t>John is 54</a:t>
            </a:r>
          </a:p>
          <a:p>
            <a:r>
              <a:rPr lang="en-GB" sz="1400" dirty="0">
                <a:solidFill>
                  <a:schemeClr val="tx1"/>
                </a:solidFill>
              </a:rPr>
              <a:t>Happy birthday you were 54</a:t>
            </a:r>
          </a:p>
          <a:p>
            <a:r>
              <a:rPr lang="en-GB" sz="1400" dirty="0">
                <a:solidFill>
                  <a:schemeClr val="tx1"/>
                </a:solidFill>
              </a:rPr>
              <a:t>You are now 55</a:t>
            </a:r>
          </a:p>
          <a:p>
            <a:r>
              <a:rPr lang="en-GB" sz="1400" dirty="0">
                <a:solidFill>
                  <a:schemeClr val="tx1"/>
                </a:solidFill>
              </a:rPr>
              <a:t>John</a:t>
            </a:r>
          </a:p>
          <a:p>
            <a:r>
              <a:rPr lang="en-GB" sz="1400" dirty="0">
                <a:solidFill>
                  <a:schemeClr val="tx1"/>
                </a:solidFill>
              </a:rPr>
              <a:t>55</a:t>
            </a:r>
          </a:p>
          <a:p>
            <a:r>
              <a:rPr lang="en-GB" sz="1400" dirty="0">
                <a:solidFill>
                  <a:schemeClr val="tx1"/>
                </a:solidFill>
              </a:rPr>
              <a:t>-------------------------</a:t>
            </a:r>
          </a:p>
          <a:p>
            <a:r>
              <a:rPr lang="en-GB" sz="1400" dirty="0">
                <a:solidFill>
                  <a:schemeClr val="tx1"/>
                </a:solidFill>
              </a:rPr>
              <a:t>Employee</a:t>
            </a:r>
          </a:p>
          <a:p>
            <a:r>
              <a:rPr lang="en-GB" sz="1400" dirty="0">
                <a:solidFill>
                  <a:schemeClr val="tx1"/>
                </a:solidFill>
              </a:rPr>
              <a:t>Denise is 51 - id(7468)</a:t>
            </a:r>
          </a:p>
          <a:p>
            <a:r>
              <a:rPr lang="en-GB" sz="1400" dirty="0">
                <a:solidFill>
                  <a:schemeClr val="tx1"/>
                </a:solidFill>
              </a:rPr>
              <a:t>Happy birthday you were 51</a:t>
            </a:r>
          </a:p>
          <a:p>
            <a:r>
              <a:rPr lang="en-GB" sz="1400" dirty="0">
                <a:solidFill>
                  <a:schemeClr val="tx1"/>
                </a:solidFill>
              </a:rPr>
              <a:t>You are now 52</a:t>
            </a:r>
          </a:p>
          <a:p>
            <a:r>
              <a:rPr lang="en-GB" sz="1400" dirty="0">
                <a:solidFill>
                  <a:schemeClr val="tx1"/>
                </a:solidFill>
              </a:rPr>
              <a:t>Denise</a:t>
            </a:r>
          </a:p>
          <a:p>
            <a:r>
              <a:rPr lang="en-GB" sz="1400" dirty="0">
                <a:solidFill>
                  <a:schemeClr val="tx1"/>
                </a:solidFill>
              </a:rPr>
              <a:t>52</a:t>
            </a:r>
          </a:p>
          <a:p>
            <a:r>
              <a:rPr lang="en-GB" sz="1400" dirty="0">
                <a:solidFill>
                  <a:schemeClr val="tx1"/>
                </a:solidFill>
              </a:rPr>
              <a:t>7468</a:t>
            </a:r>
          </a:p>
          <a:p>
            <a:r>
              <a:rPr lang="en-GB" sz="1400" dirty="0" err="1">
                <a:solidFill>
                  <a:schemeClr val="tx1"/>
                </a:solidFill>
              </a:rPr>
              <a:t>e.calculate_pay</a:t>
            </a:r>
            <a:r>
              <a:rPr lang="en-GB" sz="1400" dirty="0">
                <a:solidFill>
                  <a:schemeClr val="tx1"/>
                </a:solidFill>
              </a:rPr>
              <a:t>(40): 400.0</a:t>
            </a:r>
          </a:p>
        </p:txBody>
      </p:sp>
    </p:spTree>
    <p:extLst>
      <p:ext uri="{BB962C8B-B14F-4D97-AF65-F5344CB8AC3E}">
        <p14:creationId xmlns:p14="http://schemas.microsoft.com/office/powerpoint/2010/main" val="1736460574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Garamond"/>
        <a:ea typeface="Arial Unicode MS"/>
        <a:cs typeface="Arial Unicode MS"/>
      </a:majorFont>
      <a:minorFont>
        <a:latin typeface="Verdana"/>
        <a:ea typeface="Arial Unicode MS"/>
        <a:cs typeface="Arial Unicode M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Arial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ea typeface="Arial Unicode MS" pitchFamily="34" charset="-128"/>
            <a:cs typeface="Arial Unicode MS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Arial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ea typeface="Arial Unicode MS" pitchFamily="34" charset="-128"/>
            <a:cs typeface="Arial Unicode MS" pitchFamily="34" charset="-128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Garamond"/>
        <a:ea typeface="Arial Unicode MS"/>
        <a:cs typeface="Arial Unicode MS"/>
      </a:majorFont>
      <a:minorFont>
        <a:latin typeface="Verdana"/>
        <a:ea typeface="Arial Unicode MS"/>
        <a:cs typeface="Arial Unicode M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Arial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ea typeface="Arial Unicode MS" pitchFamily="34" charset="-128"/>
            <a:cs typeface="Arial Unicode MS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Arial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ea typeface="Arial Unicode MS" pitchFamily="34" charset="-128"/>
            <a:cs typeface="Arial Unicode MS" pitchFamily="34" charset="-128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9AD74F87043FE4BBEC8356891FA714D" ma:contentTypeVersion="18" ma:contentTypeDescription="Create a new document." ma:contentTypeScope="" ma:versionID="0c9bc5073caab55cb2503ba2aa9cde78">
  <xsd:schema xmlns:xsd="http://www.w3.org/2001/XMLSchema" xmlns:xs="http://www.w3.org/2001/XMLSchema" xmlns:p="http://schemas.microsoft.com/office/2006/metadata/properties" xmlns:ns2="9fb8aed9-18ea-4990-b6df-e8f930c0c77e" xmlns:ns3="e3a1f265-f3cd-47b6-9d44-dc00e5335d51" targetNamespace="http://schemas.microsoft.com/office/2006/metadata/properties" ma:root="true" ma:fieldsID="ea388e15b1f598d13bb8617f56dd33c9" ns2:_="" ns3:_="">
    <xsd:import namespace="9fb8aed9-18ea-4990-b6df-e8f930c0c77e"/>
    <xsd:import namespace="e3a1f265-f3cd-47b6-9d44-dc00e5335d5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fb8aed9-18ea-4990-b6df-e8f930c0c77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37d1192a-2871-4298-a001-842a7ff492d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3a1f265-f3cd-47b6-9d44-dc00e5335d51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f539b099-8b9a-46f9-85e8-c3c34681703d}" ma:internalName="TaxCatchAll" ma:showField="CatchAllData" ma:web="e3a1f265-f3cd-47b6-9d44-dc00e5335d5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89AD376-2BDE-4BE0-933A-EF94299257B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fb8aed9-18ea-4990-b6df-e8f930c0c77e"/>
    <ds:schemaRef ds:uri="e3a1f265-f3cd-47b6-9d44-dc00e5335d5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DF7FB9A-6D89-4D49-A47F-6E9E53D2AFA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3393</TotalTime>
  <Words>1288</Words>
  <Application>Microsoft Macintosh PowerPoint</Application>
  <PresentationFormat>A4 Paper (210x297 mm)</PresentationFormat>
  <Paragraphs>199</Paragraphs>
  <Slides>16</Slides>
  <Notes>2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0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Arial</vt:lpstr>
      <vt:lpstr>Courier</vt:lpstr>
      <vt:lpstr>Garamond</vt:lpstr>
      <vt:lpstr>Times New Roman</vt:lpstr>
      <vt:lpstr>Verdana</vt:lpstr>
      <vt:lpstr>Wingdings</vt:lpstr>
      <vt:lpstr>Default Design</vt:lpstr>
      <vt:lpstr>1_Default Design</vt:lpstr>
      <vt:lpstr>Class Inheritance</vt:lpstr>
      <vt:lpstr>Plan for Session</vt:lpstr>
      <vt:lpstr>What is Inheritance?</vt:lpstr>
      <vt:lpstr>Inheritance Terminology </vt:lpstr>
      <vt:lpstr>Purpose of a Subclass</vt:lpstr>
      <vt:lpstr>Declaring Inheritance</vt:lpstr>
      <vt:lpstr>Declaring Inheritance</vt:lpstr>
      <vt:lpstr>Declaring Inheritance</vt:lpstr>
      <vt:lpstr>Inheritance</vt:lpstr>
      <vt:lpstr>The Class object and Inheritance</vt:lpstr>
      <vt:lpstr>The Class object behaviour</vt:lpstr>
      <vt:lpstr>Overriding Methods</vt:lpstr>
      <vt:lpstr>Extending Methods</vt:lpstr>
      <vt:lpstr>Inheritance Naming Conventions</vt:lpstr>
      <vt:lpstr>Python Multiple Inheritance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jh</dc:creator>
  <cp:lastModifiedBy>Jasper Kent - Framework Training</cp:lastModifiedBy>
  <cp:revision>124</cp:revision>
  <cp:lastPrinted>2020-10-27T17:23:23Z</cp:lastPrinted>
  <dcterms:modified xsi:type="dcterms:W3CDTF">2024-08-21T15:37:12Z</dcterms:modified>
</cp:coreProperties>
</file>